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68" r:id="rId3"/>
    <p:sldId id="267" r:id="rId4"/>
    <p:sldId id="276" r:id="rId5"/>
    <p:sldId id="273" r:id="rId6"/>
    <p:sldId id="282" r:id="rId7"/>
    <p:sldId id="288" r:id="rId8"/>
    <p:sldId id="261" r:id="rId9"/>
    <p:sldId id="258" r:id="rId10"/>
    <p:sldId id="259" r:id="rId11"/>
    <p:sldId id="265" r:id="rId12"/>
    <p:sldId id="277" r:id="rId13"/>
    <p:sldId id="278" r:id="rId14"/>
    <p:sldId id="281" r:id="rId15"/>
    <p:sldId id="284" r:id="rId16"/>
    <p:sldId id="289" r:id="rId17"/>
    <p:sldId id="286" r:id="rId18"/>
    <p:sldId id="279" r:id="rId19"/>
    <p:sldId id="280" r:id="rId20"/>
    <p:sldId id="269" r:id="rId21"/>
    <p:sldId id="272" r:id="rId22"/>
    <p:sldId id="270" r:id="rId23"/>
    <p:sldId id="274" r:id="rId24"/>
    <p:sldId id="28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7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D92B-7941-45E1-A6F7-7F1FBF5CE52B}" type="datetimeFigureOut">
              <a:rPr lang="en-US" smtClean="0"/>
              <a:t>14-Jan-18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288A2-0A9E-41BF-B785-CDC8EE560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60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D92B-7941-45E1-A6F7-7F1FBF5CE52B}" type="datetimeFigureOut">
              <a:rPr lang="en-US" smtClean="0"/>
              <a:t>14-Jan-18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288A2-0A9E-41BF-B785-CDC8EE560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382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D92B-7941-45E1-A6F7-7F1FBF5CE52B}" type="datetimeFigureOut">
              <a:rPr lang="en-US" smtClean="0"/>
              <a:t>14-Jan-18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288A2-0A9E-41BF-B785-CDC8EE560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499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D92B-7941-45E1-A6F7-7F1FBF5CE52B}" type="datetimeFigureOut">
              <a:rPr lang="en-US" smtClean="0"/>
              <a:t>14-Jan-18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288A2-0A9E-41BF-B785-CDC8EE560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537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D92B-7941-45E1-A6F7-7F1FBF5CE52B}" type="datetimeFigureOut">
              <a:rPr lang="en-US" smtClean="0"/>
              <a:t>14-Jan-18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288A2-0A9E-41BF-B785-CDC8EE560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434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D92B-7941-45E1-A6F7-7F1FBF5CE52B}" type="datetimeFigureOut">
              <a:rPr lang="en-US" smtClean="0"/>
              <a:t>14-Jan-18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288A2-0A9E-41BF-B785-CDC8EE560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055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D92B-7941-45E1-A6F7-7F1FBF5CE52B}" type="datetimeFigureOut">
              <a:rPr lang="en-US" smtClean="0"/>
              <a:t>14-Jan-18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288A2-0A9E-41BF-B785-CDC8EE560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529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D92B-7941-45E1-A6F7-7F1FBF5CE52B}" type="datetimeFigureOut">
              <a:rPr lang="en-US" smtClean="0"/>
              <a:t>14-Jan-18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288A2-0A9E-41BF-B785-CDC8EE560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451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D92B-7941-45E1-A6F7-7F1FBF5CE52B}" type="datetimeFigureOut">
              <a:rPr lang="en-US" smtClean="0"/>
              <a:t>14-Jan-18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288A2-0A9E-41BF-B785-CDC8EE560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14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D92B-7941-45E1-A6F7-7F1FBF5CE52B}" type="datetimeFigureOut">
              <a:rPr lang="en-US" smtClean="0"/>
              <a:t>14-Jan-18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288A2-0A9E-41BF-B785-CDC8EE560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916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D92B-7941-45E1-A6F7-7F1FBF5CE52B}" type="datetimeFigureOut">
              <a:rPr lang="en-US" smtClean="0"/>
              <a:t>14-Jan-18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288A2-0A9E-41BF-B785-CDC8EE560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338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1D92B-7941-45E1-A6F7-7F1FBF5CE52B}" type="datetimeFigureOut">
              <a:rPr lang="en-US" smtClean="0"/>
              <a:t>14-Jan-18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288A2-0A9E-41BF-B785-CDC8EE560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241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95" y="259346"/>
            <a:ext cx="11730047" cy="6411993"/>
          </a:xfrm>
          <a:prstGeom prst="rect">
            <a:avLst/>
          </a:prstGeom>
          <a:solidFill>
            <a:schemeClr val="tx1">
              <a:alpha val="44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Rectangle 2"/>
          <p:cNvSpPr/>
          <p:nvPr/>
        </p:nvSpPr>
        <p:spPr>
          <a:xfrm>
            <a:off x="0" y="0"/>
            <a:ext cx="12161838" cy="6858000"/>
          </a:xfrm>
          <a:prstGeom prst="rect">
            <a:avLst/>
          </a:prstGeom>
          <a:noFill/>
          <a:ln w="114300">
            <a:solidFill>
              <a:schemeClr val="accent5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1526" y="259346"/>
            <a:ext cx="6478072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IN" sz="60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আজকের পাঠে সবাইকে... </a:t>
            </a:r>
            <a:endParaRPr lang="en-US" sz="6000" b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78498" y="3863930"/>
            <a:ext cx="3810000" cy="209288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IN" sz="13000" b="1" spc="50" dirty="0" smtClean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</a:t>
            </a:r>
            <a:endParaRPr lang="en-US" sz="13000" b="1" spc="50" dirty="0">
              <a:ln w="11430"/>
              <a:solidFill>
                <a:schemeClr val="accent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30927" y="2573887"/>
            <a:ext cx="2068272" cy="1523359"/>
          </a:xfrm>
          <a:prstGeom prst="rect">
            <a:avLst/>
          </a:prstGeom>
          <a:gradFill flip="none" rotWithShape="1">
            <a:gsLst>
              <a:gs pos="27000">
                <a:srgbClr val="FF0000">
                  <a:shade val="30000"/>
                  <a:satMod val="115000"/>
                </a:srgbClr>
              </a:gs>
              <a:gs pos="76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345083" y="2574549"/>
            <a:ext cx="334850" cy="1622738"/>
          </a:xfrm>
          <a:prstGeom prst="rect">
            <a:avLst/>
          </a:prstGeom>
          <a:gradFill flip="none" rotWithShape="1">
            <a:gsLst>
              <a:gs pos="34000">
                <a:srgbClr val="00B050">
                  <a:shade val="30000"/>
                  <a:satMod val="115000"/>
                </a:srgbClr>
              </a:gs>
              <a:gs pos="66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46379" y="2574549"/>
            <a:ext cx="334850" cy="1622738"/>
          </a:xfrm>
          <a:prstGeom prst="rect">
            <a:avLst/>
          </a:prstGeom>
          <a:gradFill flip="none" rotWithShape="1">
            <a:gsLst>
              <a:gs pos="36000">
                <a:srgbClr val="00B050">
                  <a:shade val="30000"/>
                  <a:satMod val="115000"/>
                </a:srgbClr>
              </a:gs>
              <a:gs pos="69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515093" y="4132891"/>
            <a:ext cx="566670" cy="1867437"/>
          </a:xfrm>
          <a:prstGeom prst="rect">
            <a:avLst/>
          </a:prstGeom>
          <a:gradFill flip="none" rotWithShape="1">
            <a:gsLst>
              <a:gs pos="43000">
                <a:srgbClr val="0070C0">
                  <a:shade val="30000"/>
                  <a:satMod val="115000"/>
                </a:srgbClr>
              </a:gs>
              <a:gs pos="75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518852" y="4148520"/>
            <a:ext cx="566670" cy="1867437"/>
          </a:xfrm>
          <a:prstGeom prst="rect">
            <a:avLst/>
          </a:prstGeom>
          <a:gradFill flip="none" rotWithShape="1">
            <a:gsLst>
              <a:gs pos="39000">
                <a:srgbClr val="0070C0">
                  <a:shade val="30000"/>
                  <a:satMod val="115000"/>
                </a:srgbClr>
              </a:gs>
              <a:gs pos="7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694604" y="1394866"/>
            <a:ext cx="1215469" cy="1144221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2520015" y="6024579"/>
            <a:ext cx="1126406" cy="356277"/>
            <a:chOff x="7563470" y="5036236"/>
            <a:chExt cx="1016444" cy="322573"/>
          </a:xfr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8900000" scaled="1"/>
            <a:tileRect/>
          </a:gradFill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16" name="Right Triangle 15"/>
            <p:cNvSpPr/>
            <p:nvPr/>
          </p:nvSpPr>
          <p:spPr>
            <a:xfrm>
              <a:off x="7974607" y="5036835"/>
              <a:ext cx="605307" cy="321974"/>
            </a:xfrm>
            <a:prstGeom prst="rtTriangle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 Single Corner Rectangle 16"/>
            <p:cNvSpPr/>
            <p:nvPr/>
          </p:nvSpPr>
          <p:spPr>
            <a:xfrm>
              <a:off x="7563470" y="5036236"/>
              <a:ext cx="424016" cy="321974"/>
            </a:xfrm>
            <a:prstGeom prst="round1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 flipH="1">
            <a:off x="946274" y="6035310"/>
            <a:ext cx="1126406" cy="356277"/>
            <a:chOff x="7563470" y="5036236"/>
            <a:chExt cx="1016444" cy="322573"/>
          </a:xfr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19" name="Right Triangle 18"/>
            <p:cNvSpPr/>
            <p:nvPr/>
          </p:nvSpPr>
          <p:spPr>
            <a:xfrm>
              <a:off x="7974607" y="5036835"/>
              <a:ext cx="605307" cy="321974"/>
            </a:xfrm>
            <a:prstGeom prst="rtTriangle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 Single Corner Rectangle 19"/>
            <p:cNvSpPr/>
            <p:nvPr/>
          </p:nvSpPr>
          <p:spPr>
            <a:xfrm>
              <a:off x="7563470" y="5036236"/>
              <a:ext cx="424016" cy="321974"/>
            </a:xfrm>
            <a:prstGeom prst="round1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Oval 20"/>
          <p:cNvSpPr/>
          <p:nvPr/>
        </p:nvSpPr>
        <p:spPr>
          <a:xfrm>
            <a:off x="3369652" y="4210166"/>
            <a:ext cx="334850" cy="309093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857108" y="4210166"/>
            <a:ext cx="334850" cy="309093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96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99" y="255742"/>
            <a:ext cx="11730047" cy="6411993"/>
          </a:xfrm>
          <a:prstGeom prst="rect">
            <a:avLst/>
          </a:prstGeom>
          <a:solidFill>
            <a:schemeClr val="tx1">
              <a:alpha val="44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Rectangle 1"/>
          <p:cNvSpPr/>
          <p:nvPr/>
        </p:nvSpPr>
        <p:spPr>
          <a:xfrm>
            <a:off x="0" y="0"/>
            <a:ext cx="12161838" cy="6858000"/>
          </a:xfrm>
          <a:prstGeom prst="rect">
            <a:avLst/>
          </a:prstGeom>
          <a:noFill/>
          <a:ln w="114300">
            <a:solidFill>
              <a:schemeClr val="accent5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310527" y="2356689"/>
            <a:ext cx="137160" cy="13716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16394" y="26433"/>
            <a:ext cx="9753600" cy="150495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039" y="-892146"/>
            <a:ext cx="3395479" cy="339547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cxnSp>
        <p:nvCxnSpPr>
          <p:cNvPr id="18" name="Straight Connector 17"/>
          <p:cNvCxnSpPr/>
          <p:nvPr/>
        </p:nvCxnSpPr>
        <p:spPr>
          <a:xfrm flipH="1" flipV="1">
            <a:off x="6876108" y="743317"/>
            <a:ext cx="9136" cy="4336576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339353" y="5085778"/>
            <a:ext cx="3563257" cy="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366783" y="635731"/>
            <a:ext cx="12324" cy="4490163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84125" y="-71"/>
            <a:ext cx="9753600" cy="150495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916" y="-925984"/>
            <a:ext cx="3395479" cy="339547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31" name="Oval 30"/>
          <p:cNvSpPr/>
          <p:nvPr/>
        </p:nvSpPr>
        <p:spPr>
          <a:xfrm>
            <a:off x="6800408" y="2351924"/>
            <a:ext cx="137160" cy="13716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291840" y="5793371"/>
            <a:ext cx="106410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অঙ্কিত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লম্ব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দুইটি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3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সেমি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দৈর্ঘ্যের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দুইটি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রেখা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বিন্দু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দিয়ে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চিহ্নিত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25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4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55" y="268994"/>
            <a:ext cx="11730047" cy="6411993"/>
          </a:xfrm>
          <a:prstGeom prst="rect">
            <a:avLst/>
          </a:prstGeom>
          <a:solidFill>
            <a:schemeClr val="tx1">
              <a:alpha val="44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7" name="Rectangle 16"/>
          <p:cNvSpPr/>
          <p:nvPr/>
        </p:nvSpPr>
        <p:spPr>
          <a:xfrm>
            <a:off x="0" y="0"/>
            <a:ext cx="12161838" cy="6858000"/>
          </a:xfrm>
          <a:prstGeom prst="rect">
            <a:avLst/>
          </a:prstGeom>
          <a:noFill/>
          <a:ln w="114300">
            <a:solidFill>
              <a:schemeClr val="accent5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310766" y="2341293"/>
            <a:ext cx="137160" cy="13716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817629" y="2313251"/>
            <a:ext cx="137160" cy="13716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03" y="-126450"/>
            <a:ext cx="2549212" cy="2549212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942" y="2419617"/>
            <a:ext cx="9753600" cy="150495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cxnSp>
        <p:nvCxnSpPr>
          <p:cNvPr id="15" name="Straight Connector 14"/>
          <p:cNvCxnSpPr/>
          <p:nvPr/>
        </p:nvCxnSpPr>
        <p:spPr>
          <a:xfrm>
            <a:off x="3345699" y="2383013"/>
            <a:ext cx="3563257" cy="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337959" y="5466567"/>
            <a:ext cx="77748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৪র্থ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ধাপে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চিহ্নিত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বিন্দুদ্বয়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স্কেলের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সাহায্যে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সংযুক্ত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6888987" y="769075"/>
            <a:ext cx="9136" cy="4336576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339353" y="5085778"/>
            <a:ext cx="3563257" cy="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353904" y="622852"/>
            <a:ext cx="12324" cy="4490163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417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11111E-6 L 0.28932 -1.11111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93" y="209941"/>
            <a:ext cx="11730047" cy="6411993"/>
          </a:xfrm>
          <a:prstGeom prst="rect">
            <a:avLst/>
          </a:prstGeom>
          <a:solidFill>
            <a:srgbClr val="0070C0"/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Rectangle 1"/>
          <p:cNvSpPr/>
          <p:nvPr/>
        </p:nvSpPr>
        <p:spPr>
          <a:xfrm>
            <a:off x="0" y="0"/>
            <a:ext cx="12161838" cy="6858000"/>
          </a:xfrm>
          <a:prstGeom prst="rect">
            <a:avLst/>
          </a:prstGeom>
          <a:noFill/>
          <a:ln w="114300">
            <a:solidFill>
              <a:schemeClr val="accent5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58737" y="405305"/>
            <a:ext cx="4706761" cy="933256"/>
          </a:xfrm>
          <a:prstGeom prst="rect">
            <a:avLst/>
          </a:prstGeom>
          <a:noFill/>
        </p:spPr>
        <p:txBody>
          <a:bodyPr wrap="square" rtlCol="0">
            <a:prstTxWarp prst="textWave2">
              <a:avLst>
                <a:gd name="adj1" fmla="val 12500"/>
                <a:gd name="adj2" fmla="val -1094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অঙ্কনের</a:t>
            </a:r>
            <a:r>
              <a:rPr lang="en-US" sz="5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বিবরণঃ</a:t>
            </a:r>
            <a:r>
              <a:rPr lang="bn-BD" sz="5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54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53295" y="1647441"/>
            <a:ext cx="4274508" cy="3980942"/>
          </a:xfrm>
          <a:prstGeom prst="rect">
            <a:avLst/>
          </a:prstGeom>
          <a:solidFill>
            <a:srgbClr val="92D05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349832" y="2137500"/>
            <a:ext cx="85827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১।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স্কেলের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সাহায্যে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৪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সেমি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দৈর্ঘ্যের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রেখা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আঁকি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349832" y="2861870"/>
            <a:ext cx="820288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২।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অঙ্কিত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4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সেমি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রেখার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উপর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ত্রিকোণীসেট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ব্যবহার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দুইটি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লম্ব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আঁকি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49832" y="4050247"/>
            <a:ext cx="100816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৩।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লম্ব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দুইটি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3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সেমি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দৈর্ঘ্যের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দুইটি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রেখা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বিন্দু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দিয়ে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চিহ্নিত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11206" y="5628383"/>
            <a:ext cx="55563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তাহলে</a:t>
            </a:r>
            <a:r>
              <a:rPr lang="en-US" sz="36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36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নির্দিষ্ট</a:t>
            </a:r>
            <a:r>
              <a:rPr lang="en-US" sz="36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আয়তটি</a:t>
            </a:r>
            <a:r>
              <a:rPr lang="en-US" sz="36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অঙ্কিত</a:t>
            </a:r>
            <a:r>
              <a:rPr lang="en-US" sz="36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হলো</a:t>
            </a:r>
            <a:r>
              <a:rPr lang="en-US" sz="36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sz="3600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410678" y="4719593"/>
            <a:ext cx="84128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৪। ৪র্থ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ধাপে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চিহ্নিত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বিন্দুদ্বয়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স্কেলের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সাহায্যে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সংযুক্ত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14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95" y="223003"/>
            <a:ext cx="11730047" cy="6411993"/>
          </a:xfrm>
          <a:prstGeom prst="rect">
            <a:avLst/>
          </a:prstGeom>
          <a:solidFill>
            <a:srgbClr val="0070C0"/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Rectangle 1"/>
          <p:cNvSpPr/>
          <p:nvPr/>
        </p:nvSpPr>
        <p:spPr>
          <a:xfrm>
            <a:off x="0" y="0"/>
            <a:ext cx="12161838" cy="6858000"/>
          </a:xfrm>
          <a:prstGeom prst="rect">
            <a:avLst/>
          </a:prstGeom>
          <a:noFill/>
          <a:ln w="114300">
            <a:solidFill>
              <a:schemeClr val="accent5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81275" y="910506"/>
            <a:ext cx="3417249" cy="1278902"/>
          </a:xfrm>
          <a:prstGeom prst="rect">
            <a:avLst/>
          </a:prstGeom>
          <a:noFill/>
        </p:spPr>
        <p:txBody>
          <a:bodyPr wrap="square" rtlCol="0">
            <a:prstTxWarp prst="textWave2">
              <a:avLst>
                <a:gd name="adj1" fmla="val 12500"/>
                <a:gd name="adj2" fmla="val 302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দলীয়</a:t>
            </a:r>
            <a:r>
              <a:rPr lang="en-US" sz="5400" b="1" spc="50" dirty="0" smtClean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spc="50" dirty="0" err="1" smtClean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r>
              <a:rPr lang="bn-BD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 descr="C:\Users\HP\Desktop\New folder\18643835_1029592973807456_339366106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7019" y="347731"/>
            <a:ext cx="4010079" cy="2936382"/>
          </a:xfrm>
          <a:prstGeom prst="roundRect">
            <a:avLst>
              <a:gd name="adj" fmla="val 16667"/>
            </a:avLst>
          </a:prstGeom>
          <a:ln>
            <a:solidFill>
              <a:srgbClr val="FF99FF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006704" y="3284113"/>
            <a:ext cx="94297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কম্পাস</a:t>
            </a:r>
            <a:r>
              <a:rPr lang="en-US" sz="3600" dirty="0" smtClean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দল</a:t>
            </a:r>
            <a:r>
              <a:rPr lang="en-US" sz="3600" dirty="0" smtClean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–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কম্পাস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ব্যবহার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আয়ত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অঙ্কন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যার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বাহুর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দৈর্ঘ্য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4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সেমি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অপর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বাহুর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দৈর্ঘ্য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৩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সেমি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।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6704" y="4791032"/>
            <a:ext cx="93267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ত্রিকোণী</a:t>
            </a:r>
            <a:r>
              <a:rPr lang="en-US" sz="3600" dirty="0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দল</a:t>
            </a:r>
            <a:r>
              <a:rPr lang="en-US" sz="3600" dirty="0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–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ত্রিকোণী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সেট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ব্যবহার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আয়ত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অঙ্কন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যার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বাহুর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দৈর্ঘ্য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4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সেমি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অপর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বাহুর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দৈর্ঘ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৩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সেমি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87" y="4905578"/>
            <a:ext cx="1356239" cy="105072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27" y="3480673"/>
            <a:ext cx="1297799" cy="129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630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60" y="185734"/>
            <a:ext cx="11730047" cy="6411993"/>
          </a:xfrm>
          <a:prstGeom prst="rect">
            <a:avLst/>
          </a:prstGeom>
          <a:solidFill>
            <a:srgbClr val="0070C0"/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cxnSp>
        <p:nvCxnSpPr>
          <p:cNvPr id="9" name="Straight Connector 8"/>
          <p:cNvCxnSpPr/>
          <p:nvPr/>
        </p:nvCxnSpPr>
        <p:spPr>
          <a:xfrm flipH="1">
            <a:off x="1093033" y="1767713"/>
            <a:ext cx="41091" cy="221115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149012" y="1834797"/>
            <a:ext cx="42077" cy="219513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5992" y="1444491"/>
            <a:ext cx="428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ক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0347" y="3700192"/>
            <a:ext cx="45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খ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12820" y="3754195"/>
            <a:ext cx="38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গ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39034" y="1538223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ঘ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Arc 19"/>
          <p:cNvSpPr/>
          <p:nvPr/>
        </p:nvSpPr>
        <p:spPr>
          <a:xfrm rot="19613833">
            <a:off x="1106296" y="3040409"/>
            <a:ext cx="743141" cy="952876"/>
          </a:xfrm>
          <a:prstGeom prst="arc">
            <a:avLst>
              <a:gd name="adj1" fmla="val 15766525"/>
              <a:gd name="adj2" fmla="val 4909792"/>
            </a:avLst>
          </a:prstGeom>
          <a:ln w="3810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175149" y="3309591"/>
            <a:ext cx="5918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  <a:sym typeface="Symbol" panose="05050102010706020507" pitchFamily="18" charset="2"/>
              </a:rPr>
              <a:t>৯০</a:t>
            </a:r>
            <a:endParaRPr lang="en-US" sz="2400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1069648" y="3938353"/>
            <a:ext cx="3087568" cy="4371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1078147" y="1817445"/>
            <a:ext cx="3148295" cy="3625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088366" y="1830222"/>
            <a:ext cx="23568" cy="2149826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1100150" y="1810545"/>
            <a:ext cx="3095108" cy="1681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1047840" y="3912708"/>
            <a:ext cx="3135635" cy="68825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4169721" y="1827358"/>
            <a:ext cx="643" cy="2132852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857430" y="1840639"/>
            <a:ext cx="0" cy="229919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8984604" y="1334957"/>
            <a:ext cx="6303" cy="331345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523548" y="1866713"/>
            <a:ext cx="13749" cy="224588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8242664" y="1334957"/>
            <a:ext cx="12514" cy="332911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Equal 60"/>
          <p:cNvSpPr/>
          <p:nvPr/>
        </p:nvSpPr>
        <p:spPr>
          <a:xfrm>
            <a:off x="5872976" y="2770925"/>
            <a:ext cx="624446" cy="365760"/>
          </a:xfrm>
          <a:prstGeom prst="mathEqua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2" name="Equal 61"/>
          <p:cNvSpPr/>
          <p:nvPr/>
        </p:nvSpPr>
        <p:spPr>
          <a:xfrm>
            <a:off x="8303357" y="2845864"/>
            <a:ext cx="624446" cy="365760"/>
          </a:xfrm>
          <a:prstGeom prst="mathEqua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Equal 62"/>
          <p:cNvSpPr/>
          <p:nvPr/>
        </p:nvSpPr>
        <p:spPr>
          <a:xfrm>
            <a:off x="9029258" y="2849783"/>
            <a:ext cx="624446" cy="365760"/>
          </a:xfrm>
          <a:prstGeom prst="mathEqua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0" y="0"/>
            <a:ext cx="12161838" cy="6858000"/>
          </a:xfrm>
          <a:prstGeom prst="rect">
            <a:avLst/>
          </a:prstGeom>
          <a:noFill/>
          <a:ln w="114300">
            <a:solidFill>
              <a:schemeClr val="accent5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445952" y="5803264"/>
            <a:ext cx="91202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(১)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কখ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বাহু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=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গঘ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বাহু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= ৩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সেমি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n w="0"/>
                <a:latin typeface="NikoshBAN" pitchFamily="2" charset="0"/>
                <a:cs typeface="NikoshBAN" pitchFamily="2" charset="0"/>
              </a:rPr>
              <a:t>খ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গ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বাহু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=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ঘক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বাহু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= 4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সেমি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।</a:t>
            </a:r>
            <a:endParaRPr lang="en-US" sz="2800" dirty="0">
              <a:ln w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611453" y="4648408"/>
            <a:ext cx="32812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চিত্রে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,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কখগঘ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2800" dirty="0">
                <a:ln w="0"/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আয়ত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।</a:t>
            </a:r>
            <a:endParaRPr lang="en-US" sz="2800" dirty="0">
              <a:ln w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547057" y="5225793"/>
            <a:ext cx="41681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err="1" smtClean="0">
                <a:ln w="0"/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অঙ্কিত</a:t>
            </a:r>
            <a:r>
              <a:rPr lang="en-US" sz="2800" u="sng" dirty="0" smtClean="0">
                <a:ln w="0"/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u="sng" dirty="0" err="1" smtClean="0">
                <a:ln w="0"/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চিত্রের</a:t>
            </a:r>
            <a:r>
              <a:rPr lang="en-US" sz="2800" u="sng" dirty="0" smtClean="0">
                <a:ln w="0"/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u="sng" dirty="0" err="1" smtClean="0">
                <a:ln w="0"/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বৈশিষ্ট্যঃ</a:t>
            </a:r>
            <a:endParaRPr lang="en-US" sz="2800" u="sng" dirty="0">
              <a:ln w="0"/>
              <a:solidFill>
                <a:srgbClr val="0070C0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1012347" y="314170"/>
            <a:ext cx="95225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অঙ্কিত</a:t>
            </a:r>
            <a:r>
              <a:rPr lang="en-US" sz="3600" b="1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চিত্রের</a:t>
            </a:r>
            <a:r>
              <a:rPr lang="en-US" sz="3600" b="1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( </a:t>
            </a:r>
            <a:r>
              <a:rPr lang="en-US" sz="3600" b="1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আয়ত</a:t>
            </a:r>
            <a:r>
              <a:rPr lang="en-US" sz="3600" b="1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) </a:t>
            </a:r>
            <a:r>
              <a:rPr lang="en-US" sz="3600" b="1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বৈশিষ্ট্য</a:t>
            </a:r>
            <a:r>
              <a:rPr lang="en-US" sz="3600" b="1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পর্যবেক্ষণ</a:t>
            </a:r>
            <a:r>
              <a:rPr lang="en-US" sz="3600" b="1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3600" b="1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খাতায়</a:t>
            </a:r>
            <a:r>
              <a:rPr lang="en-US" sz="3600" b="1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লিখঃ</a:t>
            </a:r>
            <a:endParaRPr lang="en-US" sz="3600" b="1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707062" y="1817851"/>
            <a:ext cx="1621201" cy="3585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763939" y="4152729"/>
            <a:ext cx="1564324" cy="16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7230273" y="3256132"/>
            <a:ext cx="0" cy="78807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7223928" y="1925325"/>
            <a:ext cx="6349" cy="72561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7061556" y="2753523"/>
            <a:ext cx="886781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৩</a:t>
            </a:r>
            <a:r>
              <a:rPr lang="en-US" sz="2400" dirty="0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সেমি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50" name="Arc 49"/>
          <p:cNvSpPr/>
          <p:nvPr/>
        </p:nvSpPr>
        <p:spPr>
          <a:xfrm rot="5400000">
            <a:off x="2013194" y="2300047"/>
            <a:ext cx="1238571" cy="3160680"/>
          </a:xfrm>
          <a:prstGeom prst="arc">
            <a:avLst>
              <a:gd name="adj1" fmla="val 16886675"/>
              <a:gd name="adj2" fmla="val 4941582"/>
            </a:avLst>
          </a:prstGeom>
          <a:ln w="3810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2130731" y="4005194"/>
            <a:ext cx="849913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৪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সেমি</a:t>
            </a:r>
            <a:endParaRPr lang="en-US" sz="2400" dirty="0"/>
          </a:p>
        </p:txBody>
      </p:sp>
      <p:sp>
        <p:nvSpPr>
          <p:cNvPr id="41" name="Equal 40"/>
          <p:cNvSpPr/>
          <p:nvPr/>
        </p:nvSpPr>
        <p:spPr>
          <a:xfrm>
            <a:off x="6531353" y="2798440"/>
            <a:ext cx="624446" cy="365760"/>
          </a:xfrm>
          <a:prstGeom prst="mathEqua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8163157" y="4736208"/>
            <a:ext cx="1564324" cy="16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8171595" y="1238727"/>
            <a:ext cx="1621201" cy="3585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V="1">
            <a:off x="9719019" y="1411518"/>
            <a:ext cx="28039" cy="129167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H="1">
            <a:off x="9679830" y="3391731"/>
            <a:ext cx="12984" cy="119938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/>
          <p:cNvSpPr/>
          <p:nvPr/>
        </p:nvSpPr>
        <p:spPr>
          <a:xfrm>
            <a:off x="9567158" y="2818564"/>
            <a:ext cx="849913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৪ </a:t>
            </a:r>
            <a:r>
              <a:rPr lang="en-US" sz="2400" dirty="0" err="1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সেমি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410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4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  <p:bldP spid="87" grpId="0"/>
      <p:bldP spid="48" grpId="0"/>
      <p:bldP spid="41" grpId="0" animBg="1"/>
      <p:bldP spid="6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37" y="223003"/>
            <a:ext cx="11730047" cy="6411993"/>
          </a:xfrm>
          <a:prstGeom prst="rect">
            <a:avLst/>
          </a:prstGeom>
          <a:solidFill>
            <a:schemeClr val="tx1">
              <a:alpha val="44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7" name="Rectangle 26"/>
          <p:cNvSpPr/>
          <p:nvPr/>
        </p:nvSpPr>
        <p:spPr>
          <a:xfrm>
            <a:off x="0" y="0"/>
            <a:ext cx="12161838" cy="6858000"/>
          </a:xfrm>
          <a:prstGeom prst="rect">
            <a:avLst/>
          </a:prstGeom>
          <a:noFill/>
          <a:ln w="114300">
            <a:solidFill>
              <a:schemeClr val="accent5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60489" y="4845825"/>
            <a:ext cx="41681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চিত্রে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,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কখগঘ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2800" dirty="0">
                <a:ln w="0"/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আয়ত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।</a:t>
            </a:r>
            <a:endParaRPr lang="en-US" sz="2800" dirty="0">
              <a:ln w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60488" y="5385677"/>
            <a:ext cx="41681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err="1" smtClean="0">
                <a:ln w="0"/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অঙ্কিত</a:t>
            </a:r>
            <a:r>
              <a:rPr lang="en-US" sz="2800" u="sng" dirty="0" smtClean="0">
                <a:ln w="0"/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u="sng" dirty="0" err="1" smtClean="0">
                <a:ln w="0"/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চিত্রের</a:t>
            </a:r>
            <a:r>
              <a:rPr lang="en-US" sz="2800" u="sng" dirty="0" smtClean="0">
                <a:ln w="0"/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u="sng" dirty="0" err="1" smtClean="0">
                <a:ln w="0"/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বৈশিষ্ট্যঃ</a:t>
            </a:r>
            <a:endParaRPr lang="en-US" sz="2800" u="sng" dirty="0">
              <a:ln w="0"/>
              <a:solidFill>
                <a:srgbClr val="0070C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3486" y="5908467"/>
            <a:ext cx="77646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(1)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কখ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বাহু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গঘ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বাহু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খগ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বাহু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ঘক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বাহু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পরস্পর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সমান্তরাল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।</a:t>
            </a:r>
            <a:endParaRPr lang="en-US" sz="2800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5151715" y="2343177"/>
            <a:ext cx="1970827" cy="0"/>
          </a:xfrm>
          <a:prstGeom prst="straightConnector1">
            <a:avLst/>
          </a:prstGeom>
          <a:ln>
            <a:solidFill>
              <a:srgbClr val="C00000"/>
            </a:solidFill>
            <a:prstDash val="dash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5146991" y="3647337"/>
            <a:ext cx="1970827" cy="0"/>
          </a:xfrm>
          <a:prstGeom prst="straightConnector1">
            <a:avLst/>
          </a:prstGeom>
          <a:ln>
            <a:solidFill>
              <a:srgbClr val="C00000"/>
            </a:solidFill>
            <a:prstDash val="dash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8412814" y="1932546"/>
            <a:ext cx="29194" cy="1931643"/>
          </a:xfrm>
          <a:prstGeom prst="straightConnector1">
            <a:avLst/>
          </a:prstGeom>
          <a:ln>
            <a:solidFill>
              <a:srgbClr val="C00000"/>
            </a:solidFill>
            <a:prstDash val="dash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35992" y="1444491"/>
            <a:ext cx="428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ক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10347" y="3700192"/>
            <a:ext cx="45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খ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4" name="Arc 43"/>
          <p:cNvSpPr/>
          <p:nvPr/>
        </p:nvSpPr>
        <p:spPr>
          <a:xfrm rot="19613833">
            <a:off x="1106296" y="3040409"/>
            <a:ext cx="743141" cy="952876"/>
          </a:xfrm>
          <a:prstGeom prst="arc">
            <a:avLst>
              <a:gd name="adj1" fmla="val 15766525"/>
              <a:gd name="adj2" fmla="val 4909792"/>
            </a:avLst>
          </a:prstGeom>
          <a:ln w="3810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175149" y="3309591"/>
            <a:ext cx="5918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  <a:sym typeface="Symbol" panose="05050102010706020507" pitchFamily="18" charset="2"/>
              </a:rPr>
              <a:t>৯০</a:t>
            </a:r>
            <a:endParaRPr lang="en-US" sz="2400" dirty="0"/>
          </a:p>
        </p:txBody>
      </p:sp>
      <p:sp>
        <p:nvSpPr>
          <p:cNvPr id="64" name="TextBox 63"/>
          <p:cNvSpPr txBox="1"/>
          <p:nvPr/>
        </p:nvSpPr>
        <p:spPr>
          <a:xfrm>
            <a:off x="535992" y="1444491"/>
            <a:ext cx="428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ক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10347" y="3700192"/>
            <a:ext cx="45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খ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212820" y="3754195"/>
            <a:ext cx="38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গ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239034" y="1538223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ঘ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 flipH="1">
            <a:off x="1088370" y="1778706"/>
            <a:ext cx="23568" cy="2149826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>
            <a:off x="1111939" y="1801372"/>
            <a:ext cx="3021633" cy="4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>
            <a:off x="1047841" y="3894743"/>
            <a:ext cx="3085731" cy="17966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4133572" y="1826464"/>
            <a:ext cx="17154" cy="214605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Arc 71"/>
          <p:cNvSpPr/>
          <p:nvPr/>
        </p:nvSpPr>
        <p:spPr>
          <a:xfrm rot="5400000">
            <a:off x="2013194" y="2300047"/>
            <a:ext cx="1238571" cy="3160680"/>
          </a:xfrm>
          <a:prstGeom prst="arc">
            <a:avLst>
              <a:gd name="adj1" fmla="val 16886675"/>
              <a:gd name="adj2" fmla="val 4941582"/>
            </a:avLst>
          </a:prstGeom>
          <a:ln w="3810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2130731" y="4005194"/>
            <a:ext cx="849913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৪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সেমি</a:t>
            </a:r>
            <a:endParaRPr lang="en-US" sz="2400" dirty="0"/>
          </a:p>
        </p:txBody>
      </p:sp>
      <p:sp>
        <p:nvSpPr>
          <p:cNvPr id="74" name="Arc 73"/>
          <p:cNvSpPr/>
          <p:nvPr/>
        </p:nvSpPr>
        <p:spPr>
          <a:xfrm rot="10800000">
            <a:off x="709520" y="1801372"/>
            <a:ext cx="800818" cy="2143791"/>
          </a:xfrm>
          <a:prstGeom prst="arc">
            <a:avLst>
              <a:gd name="adj1" fmla="val 16735339"/>
              <a:gd name="adj2" fmla="val 4944734"/>
            </a:avLst>
          </a:prstGeom>
          <a:ln w="3810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 rot="16200000">
            <a:off x="79" y="2615072"/>
            <a:ext cx="8867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৩</a:t>
            </a:r>
            <a:r>
              <a:rPr lang="en-US" sz="24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সেমি</a:t>
            </a:r>
            <a:endParaRPr lang="en-US" sz="2400" dirty="0">
              <a:solidFill>
                <a:srgbClr val="002060"/>
              </a:solidFill>
            </a:endParaRPr>
          </a:p>
        </p:txBody>
      </p:sp>
      <p:cxnSp>
        <p:nvCxnSpPr>
          <p:cNvPr id="77" name="Straight Connector 76"/>
          <p:cNvCxnSpPr/>
          <p:nvPr/>
        </p:nvCxnSpPr>
        <p:spPr>
          <a:xfrm flipH="1" flipV="1">
            <a:off x="1087845" y="1818008"/>
            <a:ext cx="3045727" cy="498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087845" y="3916183"/>
            <a:ext cx="3045727" cy="553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1087845" y="1778706"/>
            <a:ext cx="8776" cy="218201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4146824" y="1779459"/>
            <a:ext cx="1204" cy="216889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flipV="1">
            <a:off x="8421713" y="1954505"/>
            <a:ext cx="29194" cy="1931643"/>
          </a:xfrm>
          <a:prstGeom prst="straightConnector1">
            <a:avLst/>
          </a:prstGeom>
          <a:ln>
            <a:solidFill>
              <a:srgbClr val="C00000"/>
            </a:solidFill>
            <a:prstDash val="dash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012347" y="314170"/>
            <a:ext cx="95225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অঙ্কিত</a:t>
            </a:r>
            <a:r>
              <a:rPr lang="en-US" sz="3600" b="1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চিত্রের</a:t>
            </a:r>
            <a:r>
              <a:rPr lang="en-US" sz="3600" b="1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( </a:t>
            </a:r>
            <a:r>
              <a:rPr lang="en-US" sz="3600" b="1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আয়ত</a:t>
            </a:r>
            <a:r>
              <a:rPr lang="en-US" sz="3600" b="1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) </a:t>
            </a:r>
            <a:r>
              <a:rPr lang="en-US" sz="3600" b="1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বৈশিষ্ট্য</a:t>
            </a:r>
            <a:r>
              <a:rPr lang="en-US" sz="3600" b="1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পর্যবেক্ষণ</a:t>
            </a:r>
            <a:r>
              <a:rPr lang="en-US" sz="3600" b="1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3600" b="1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খাতায়</a:t>
            </a:r>
            <a:r>
              <a:rPr lang="en-US" sz="3600" b="1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লিখঃ</a:t>
            </a:r>
            <a:endParaRPr lang="en-US" sz="3600" b="1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95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0.32761 0.010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80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0.25 2.96296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2 0.00024 L -0.00039 -0.1902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953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0013 0.19027 " pathEditMode="relative" rAng="0" ptsTypes="AA">
                                      <p:cBhvr>
                                        <p:cTn id="24" dur="1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0.5392 0.0071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0.53177 0.0076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89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00186 L 0.13489 0.0060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95" y="214657"/>
            <a:ext cx="11730047" cy="6411993"/>
          </a:xfrm>
          <a:prstGeom prst="rect">
            <a:avLst/>
          </a:prstGeom>
          <a:solidFill>
            <a:srgbClr val="0070C0"/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Rectangle 2"/>
          <p:cNvSpPr/>
          <p:nvPr/>
        </p:nvSpPr>
        <p:spPr>
          <a:xfrm>
            <a:off x="0" y="0"/>
            <a:ext cx="12161838" cy="6858000"/>
          </a:xfrm>
          <a:prstGeom prst="rect">
            <a:avLst/>
          </a:prstGeom>
          <a:noFill/>
          <a:ln w="114300">
            <a:solidFill>
              <a:schemeClr val="accent5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2708" y="5157647"/>
            <a:ext cx="41681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err="1" smtClean="0">
                <a:ln w="0"/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অঙ্কিত</a:t>
            </a:r>
            <a:r>
              <a:rPr lang="en-US" sz="2800" u="sng" dirty="0" smtClean="0">
                <a:ln w="0"/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u="sng" dirty="0" err="1" smtClean="0">
                <a:ln w="0"/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চিত্রের</a:t>
            </a:r>
            <a:r>
              <a:rPr lang="en-US" sz="2800" u="sng" dirty="0" smtClean="0">
                <a:ln w="0"/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u="sng" dirty="0" err="1" smtClean="0">
                <a:ln w="0"/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বৈশিষ্ট্যঃ</a:t>
            </a:r>
            <a:endParaRPr lang="en-US" sz="2800" u="sng" dirty="0">
              <a:ln w="0"/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1205" y="5694648"/>
            <a:ext cx="72834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(১) </a:t>
            </a:r>
            <a:r>
              <a:rPr lang="en-US" sz="2800" b="1" i="1" dirty="0">
                <a:latin typeface="Times New Roman"/>
                <a:cs typeface="Times New Roman"/>
              </a:rPr>
              <a:t>˪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কখগ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 </a:t>
            </a:r>
            <a:r>
              <a:rPr lang="en-US" sz="2800" dirty="0">
                <a:ln w="0"/>
                <a:latin typeface="NikoshBAN" pitchFamily="2" charset="0"/>
                <a:cs typeface="NikoshBAN" pitchFamily="2" charset="0"/>
              </a:rPr>
              <a:t>= </a:t>
            </a:r>
            <a:r>
              <a:rPr lang="en-US" sz="2800" b="1" i="1" dirty="0" smtClean="0">
                <a:latin typeface="Times New Roman"/>
                <a:cs typeface="Times New Roman"/>
              </a:rPr>
              <a:t>˪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খগঘ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= </a:t>
            </a:r>
            <a:r>
              <a:rPr lang="en-US" sz="2800" b="1" i="1" dirty="0" smtClean="0">
                <a:latin typeface="Times New Roman"/>
                <a:cs typeface="Times New Roman"/>
              </a:rPr>
              <a:t>˪</a:t>
            </a:r>
            <a:r>
              <a:rPr lang="en-US" sz="2800" dirty="0" err="1" smtClean="0">
                <a:ln w="0"/>
              </a:rPr>
              <a:t>গ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ঘক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= </a:t>
            </a:r>
            <a:r>
              <a:rPr lang="en-US" sz="2800" b="1" i="1" dirty="0" smtClean="0">
                <a:latin typeface="Times New Roman"/>
                <a:cs typeface="Times New Roman"/>
              </a:rPr>
              <a:t>˪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ঘকখ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= 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৯০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  <a:sym typeface="Symbol" panose="05050102010706020507" pitchFamily="18" charset="2"/>
              </a:rPr>
              <a:t>।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775519" y="4425111"/>
            <a:ext cx="41681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চিত্রে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,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কখগঘ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2800" dirty="0">
                <a:ln w="0"/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আয়ত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।</a:t>
            </a:r>
            <a:endParaRPr lang="en-US" sz="2800" dirty="0">
              <a:ln w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8527" y="1096758"/>
            <a:ext cx="428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ক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Arc 11"/>
          <p:cNvSpPr/>
          <p:nvPr/>
        </p:nvSpPr>
        <p:spPr>
          <a:xfrm rot="19613833">
            <a:off x="1174436" y="2692676"/>
            <a:ext cx="743141" cy="952876"/>
          </a:xfrm>
          <a:prstGeom prst="arc">
            <a:avLst>
              <a:gd name="adj1" fmla="val 15766525"/>
              <a:gd name="adj2" fmla="val 4909792"/>
            </a:avLst>
          </a:prstGeom>
          <a:ln w="3810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307682" y="2961858"/>
            <a:ext cx="5918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  <a:sym typeface="Symbol" panose="05050102010706020507" pitchFamily="18" charset="2"/>
              </a:rPr>
              <a:t>৯০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591366" y="3378217"/>
            <a:ext cx="45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খ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96869" y="3457978"/>
            <a:ext cx="38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গ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94295" y="1113216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ঘ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Arc 17"/>
          <p:cNvSpPr/>
          <p:nvPr/>
        </p:nvSpPr>
        <p:spPr>
          <a:xfrm rot="5400000">
            <a:off x="2107089" y="1990952"/>
            <a:ext cx="1238571" cy="3160680"/>
          </a:xfrm>
          <a:prstGeom prst="arc">
            <a:avLst>
              <a:gd name="adj1" fmla="val 16886675"/>
              <a:gd name="adj2" fmla="val 4941582"/>
            </a:avLst>
          </a:prstGeom>
          <a:ln w="3810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173114" y="3683219"/>
            <a:ext cx="849913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৪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সেমি</a:t>
            </a:r>
            <a:endParaRPr lang="en-US" sz="2400" dirty="0"/>
          </a:p>
        </p:txBody>
      </p:sp>
      <p:sp>
        <p:nvSpPr>
          <p:cNvPr id="20" name="Arc 19"/>
          <p:cNvSpPr/>
          <p:nvPr/>
        </p:nvSpPr>
        <p:spPr>
          <a:xfrm rot="10800000">
            <a:off x="726144" y="1453639"/>
            <a:ext cx="800818" cy="2143791"/>
          </a:xfrm>
          <a:prstGeom prst="arc">
            <a:avLst>
              <a:gd name="adj1" fmla="val 16735339"/>
              <a:gd name="adj2" fmla="val 4944734"/>
            </a:avLst>
          </a:prstGeom>
          <a:ln w="3810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16200000">
            <a:off x="119731" y="2267339"/>
            <a:ext cx="8867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৩</a:t>
            </a:r>
            <a:r>
              <a:rPr lang="en-US" sz="24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সেমি</a:t>
            </a:r>
            <a:endParaRPr lang="en-US" sz="2400" dirty="0">
              <a:solidFill>
                <a:srgbClr val="002060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1168864" y="3581327"/>
            <a:ext cx="3045727" cy="553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177639" y="1436827"/>
            <a:ext cx="26859" cy="2176165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1168863" y="1468055"/>
            <a:ext cx="3054304" cy="2222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188086" y="1431726"/>
            <a:ext cx="1204" cy="2168894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1164700" y="1440021"/>
            <a:ext cx="3054304" cy="2168894"/>
            <a:chOff x="3628729" y="1431726"/>
            <a:chExt cx="3054304" cy="2168894"/>
          </a:xfrm>
        </p:grpSpPr>
        <p:cxnSp>
          <p:nvCxnSpPr>
            <p:cNvPr id="32" name="Straight Connector 31"/>
            <p:cNvCxnSpPr/>
            <p:nvPr/>
          </p:nvCxnSpPr>
          <p:spPr>
            <a:xfrm flipH="1">
              <a:off x="3628729" y="1468055"/>
              <a:ext cx="3054304" cy="2222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647952" y="1431726"/>
              <a:ext cx="1204" cy="2168894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1151557" y="1461669"/>
            <a:ext cx="3054304" cy="2176165"/>
            <a:chOff x="1321263" y="1589227"/>
            <a:chExt cx="3054304" cy="2176165"/>
          </a:xfrm>
        </p:grpSpPr>
        <p:cxnSp>
          <p:nvCxnSpPr>
            <p:cNvPr id="34" name="Straight Connector 33"/>
            <p:cNvCxnSpPr/>
            <p:nvPr/>
          </p:nvCxnSpPr>
          <p:spPr>
            <a:xfrm flipH="1">
              <a:off x="1330039" y="1589227"/>
              <a:ext cx="26859" cy="2176165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1321263" y="1620455"/>
              <a:ext cx="3054304" cy="2222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1160824" y="1449138"/>
            <a:ext cx="3045727" cy="2168894"/>
            <a:chOff x="1321264" y="1584126"/>
            <a:chExt cx="3045727" cy="2168894"/>
          </a:xfrm>
        </p:grpSpPr>
        <p:cxnSp>
          <p:nvCxnSpPr>
            <p:cNvPr id="37" name="Straight Connector 36"/>
            <p:cNvCxnSpPr/>
            <p:nvPr/>
          </p:nvCxnSpPr>
          <p:spPr>
            <a:xfrm flipH="1">
              <a:off x="1321264" y="3733727"/>
              <a:ext cx="3045727" cy="5533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4340486" y="1584126"/>
              <a:ext cx="1204" cy="2168894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1139235" y="1463945"/>
            <a:ext cx="3045727" cy="2183537"/>
            <a:chOff x="5315151" y="1614415"/>
            <a:chExt cx="3045727" cy="2183537"/>
          </a:xfrm>
        </p:grpSpPr>
        <p:grpSp>
          <p:nvGrpSpPr>
            <p:cNvPr id="27" name="Group 26"/>
            <p:cNvGrpSpPr/>
            <p:nvPr/>
          </p:nvGrpSpPr>
          <p:grpSpPr>
            <a:xfrm>
              <a:off x="5315151" y="1614415"/>
              <a:ext cx="3045727" cy="2176165"/>
              <a:chOff x="1143106" y="1436827"/>
              <a:chExt cx="3045727" cy="2176165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 flipH="1">
                <a:off x="1143106" y="3581327"/>
                <a:ext cx="3045727" cy="5533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>
                <a:off x="1177639" y="1436827"/>
                <a:ext cx="26859" cy="2176165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Arc 40"/>
            <p:cNvSpPr/>
            <p:nvPr/>
          </p:nvSpPr>
          <p:spPr>
            <a:xfrm rot="19613833">
              <a:off x="5370804" y="2845076"/>
              <a:ext cx="743141" cy="952876"/>
            </a:xfrm>
            <a:prstGeom prst="arc">
              <a:avLst>
                <a:gd name="adj1" fmla="val 15766525"/>
                <a:gd name="adj2" fmla="val 4909792"/>
              </a:avLst>
            </a:prstGeom>
            <a:ln w="38100">
              <a:solidFill>
                <a:srgbClr val="92D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504050" y="3114258"/>
              <a:ext cx="59182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latin typeface="NikoshBAN" panose="02000000000000000000" pitchFamily="2" charset="0"/>
                  <a:cs typeface="NikoshBAN" panose="02000000000000000000" pitchFamily="2" charset="0"/>
                  <a:sym typeface="Symbol" panose="05050102010706020507" pitchFamily="18" charset="2"/>
                </a:rPr>
                <a:t>৯০</a:t>
              </a:r>
              <a:endParaRPr lang="en-US" sz="2400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247882" y="1464566"/>
            <a:ext cx="3045727" cy="2176165"/>
            <a:chOff x="1143106" y="1436827"/>
            <a:chExt cx="3045727" cy="2176165"/>
          </a:xfrm>
        </p:grpSpPr>
        <p:cxnSp>
          <p:nvCxnSpPr>
            <p:cNvPr id="48" name="Straight Connector 47"/>
            <p:cNvCxnSpPr/>
            <p:nvPr/>
          </p:nvCxnSpPr>
          <p:spPr>
            <a:xfrm flipH="1">
              <a:off x="1143106" y="3581327"/>
              <a:ext cx="3045727" cy="5533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1177639" y="1436827"/>
              <a:ext cx="26859" cy="2176165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6243830" y="1472515"/>
            <a:ext cx="3045727" cy="2176165"/>
            <a:chOff x="1143106" y="1436827"/>
            <a:chExt cx="3045727" cy="2176165"/>
          </a:xfrm>
        </p:grpSpPr>
        <p:cxnSp>
          <p:nvCxnSpPr>
            <p:cNvPr id="55" name="Straight Connector 54"/>
            <p:cNvCxnSpPr/>
            <p:nvPr/>
          </p:nvCxnSpPr>
          <p:spPr>
            <a:xfrm flipH="1">
              <a:off x="1143106" y="3581327"/>
              <a:ext cx="3045727" cy="5533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1177639" y="1436827"/>
              <a:ext cx="26859" cy="2176165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6247280" y="1458436"/>
            <a:ext cx="3045727" cy="2176165"/>
            <a:chOff x="1143106" y="1436827"/>
            <a:chExt cx="3045727" cy="2176165"/>
          </a:xfrm>
        </p:grpSpPr>
        <p:cxnSp>
          <p:nvCxnSpPr>
            <p:cNvPr id="58" name="Straight Connector 57"/>
            <p:cNvCxnSpPr/>
            <p:nvPr/>
          </p:nvCxnSpPr>
          <p:spPr>
            <a:xfrm flipH="1">
              <a:off x="1143106" y="3581327"/>
              <a:ext cx="3045727" cy="5533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1177639" y="1436827"/>
              <a:ext cx="26859" cy="2176165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 45"/>
          <p:cNvSpPr/>
          <p:nvPr/>
        </p:nvSpPr>
        <p:spPr>
          <a:xfrm>
            <a:off x="1012347" y="314170"/>
            <a:ext cx="95225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অঙ্কিত</a:t>
            </a:r>
            <a:r>
              <a:rPr lang="en-US" sz="3600" b="1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চিত্রের</a:t>
            </a:r>
            <a:r>
              <a:rPr lang="en-US" sz="3600" b="1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( </a:t>
            </a:r>
            <a:r>
              <a:rPr lang="en-US" sz="3600" b="1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আয়ত</a:t>
            </a:r>
            <a:r>
              <a:rPr lang="en-US" sz="3600" b="1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) </a:t>
            </a:r>
            <a:r>
              <a:rPr lang="en-US" sz="3600" b="1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বৈশিষ্ট্য</a:t>
            </a:r>
            <a:r>
              <a:rPr lang="en-US" sz="3600" b="1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পর্যবেক্ষণ</a:t>
            </a:r>
            <a:r>
              <a:rPr lang="en-US" sz="3600" b="1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3600" b="1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খাতায়</a:t>
            </a:r>
            <a:r>
              <a:rPr lang="en-US" sz="3600" b="1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লিখঃ</a:t>
            </a:r>
            <a:endParaRPr lang="en-US" sz="3600" b="1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2011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4.81481E-6 L 0.42005 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24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51" y="222819"/>
            <a:ext cx="11730047" cy="6411993"/>
          </a:xfrm>
          <a:prstGeom prst="rect">
            <a:avLst/>
          </a:prstGeom>
          <a:solidFill>
            <a:srgbClr val="0070C0"/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Rectangle 2"/>
          <p:cNvSpPr/>
          <p:nvPr/>
        </p:nvSpPr>
        <p:spPr>
          <a:xfrm>
            <a:off x="0" y="0"/>
            <a:ext cx="12161838" cy="6858000"/>
          </a:xfrm>
          <a:prstGeom prst="rect">
            <a:avLst/>
          </a:prstGeom>
          <a:noFill/>
          <a:ln w="114300">
            <a:solidFill>
              <a:schemeClr val="accent5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82874" y="288290"/>
            <a:ext cx="5573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অঙ্কিত</a:t>
            </a:r>
            <a:r>
              <a:rPr lang="en-US" sz="3600" b="1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চিত্রের</a:t>
            </a:r>
            <a:r>
              <a:rPr lang="en-US" sz="3600" b="1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(</a:t>
            </a:r>
            <a:r>
              <a:rPr lang="en-US" sz="36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আয়তের</a:t>
            </a:r>
            <a:r>
              <a:rPr lang="en-US" sz="3600" b="1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) </a:t>
            </a:r>
            <a:r>
              <a:rPr lang="en-US" sz="3600" b="1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বৈশিষ্ট্য</a:t>
            </a:r>
            <a:r>
              <a:rPr lang="en-US" sz="3600" b="1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ঃ</a:t>
            </a:r>
            <a:endParaRPr lang="en-US" sz="3600" b="1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7771" y="5074922"/>
            <a:ext cx="91202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(১)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খগ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বাহু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=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ঘক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বাহু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= ৪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সেমি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কখ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বাহু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=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গঘ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বাহু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= ৩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সেমি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।</a:t>
            </a:r>
            <a:endParaRPr lang="en-US" sz="2800" dirty="0">
              <a:ln w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2708" y="4565222"/>
            <a:ext cx="41681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err="1" smtClean="0">
                <a:ln w="0"/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অঙ্কিত</a:t>
            </a:r>
            <a:r>
              <a:rPr lang="en-US" sz="2800" u="sng" dirty="0" smtClean="0">
                <a:ln w="0"/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u="sng" dirty="0" err="1" smtClean="0">
                <a:ln w="0"/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চিত্রের</a:t>
            </a:r>
            <a:r>
              <a:rPr lang="en-US" sz="2800" u="sng" dirty="0" smtClean="0">
                <a:ln w="0"/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u="sng" dirty="0" err="1" smtClean="0">
                <a:ln w="0"/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বৈশিষ্ট্যঃ</a:t>
            </a:r>
            <a:endParaRPr lang="en-US" sz="2800" u="sng" dirty="0">
              <a:ln w="0"/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4457" y="5559505"/>
            <a:ext cx="77646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(2)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কখ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বাহু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গঘ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বাহু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খগ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বাহু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ঘক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বাহু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পরস্পর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সমান্তরাল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।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491205" y="6042378"/>
            <a:ext cx="72834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(3) </a:t>
            </a:r>
            <a:r>
              <a:rPr lang="en-US" sz="2800" b="1" i="1" dirty="0">
                <a:latin typeface="Times New Roman"/>
                <a:cs typeface="Times New Roman"/>
              </a:rPr>
              <a:t>˪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কখগ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 </a:t>
            </a:r>
            <a:r>
              <a:rPr lang="en-US" sz="2800" dirty="0">
                <a:ln w="0"/>
                <a:latin typeface="NikoshBAN" pitchFamily="2" charset="0"/>
                <a:cs typeface="NikoshBAN" pitchFamily="2" charset="0"/>
              </a:rPr>
              <a:t>= </a:t>
            </a:r>
            <a:r>
              <a:rPr lang="en-US" sz="2800" b="1" i="1" dirty="0" smtClean="0">
                <a:latin typeface="Times New Roman"/>
                <a:cs typeface="Times New Roman"/>
              </a:rPr>
              <a:t>˪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খগঘ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= </a:t>
            </a:r>
            <a:r>
              <a:rPr lang="en-US" sz="2800" b="1" i="1" dirty="0" smtClean="0">
                <a:latin typeface="Times New Roman"/>
                <a:cs typeface="Times New Roman"/>
              </a:rPr>
              <a:t>˪</a:t>
            </a:r>
            <a:r>
              <a:rPr lang="en-US" sz="2800" dirty="0" err="1" smtClean="0">
                <a:ln w="0"/>
              </a:rPr>
              <a:t>গ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ঘক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= </a:t>
            </a:r>
            <a:r>
              <a:rPr lang="en-US" sz="2800" b="1" i="1" dirty="0" smtClean="0">
                <a:latin typeface="Times New Roman"/>
                <a:cs typeface="Times New Roman"/>
              </a:rPr>
              <a:t>˪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ঘকখ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= 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৯০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  <a:sym typeface="Symbol" panose="05050102010706020507" pitchFamily="18" charset="2"/>
              </a:rPr>
              <a:t>।</a:t>
            </a:r>
            <a:endParaRPr lang="en-US" sz="2800" dirty="0"/>
          </a:p>
        </p:txBody>
      </p:sp>
      <p:sp>
        <p:nvSpPr>
          <p:cNvPr id="37" name="Rectangle 36"/>
          <p:cNvSpPr/>
          <p:nvPr/>
        </p:nvSpPr>
        <p:spPr>
          <a:xfrm>
            <a:off x="3286901" y="4193289"/>
            <a:ext cx="41681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চিত্রে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,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কখগঘ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2800" dirty="0">
                <a:ln w="0"/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আয়ত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।</a:t>
            </a:r>
            <a:endParaRPr lang="en-US" sz="2800" dirty="0">
              <a:ln w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076876" y="1096758"/>
            <a:ext cx="428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ক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051231" y="3352459"/>
            <a:ext cx="45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খ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6" name="Arc 45"/>
          <p:cNvSpPr/>
          <p:nvPr/>
        </p:nvSpPr>
        <p:spPr>
          <a:xfrm rot="19613833">
            <a:off x="3647180" y="2692676"/>
            <a:ext cx="743141" cy="952876"/>
          </a:xfrm>
          <a:prstGeom prst="arc">
            <a:avLst>
              <a:gd name="adj1" fmla="val 15766525"/>
              <a:gd name="adj2" fmla="val 4909792"/>
            </a:avLst>
          </a:prstGeom>
          <a:ln w="3810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3716033" y="2961858"/>
            <a:ext cx="5918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  <a:sym typeface="Symbol" panose="05050102010706020507" pitchFamily="18" charset="2"/>
              </a:rPr>
              <a:t>৯০</a:t>
            </a:r>
            <a:endParaRPr lang="en-US" sz="2400" dirty="0"/>
          </a:p>
        </p:txBody>
      </p:sp>
      <p:sp>
        <p:nvSpPr>
          <p:cNvPr id="48" name="TextBox 47"/>
          <p:cNvSpPr txBox="1"/>
          <p:nvPr/>
        </p:nvSpPr>
        <p:spPr>
          <a:xfrm>
            <a:off x="3076876" y="1096758"/>
            <a:ext cx="428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ক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051231" y="3352459"/>
            <a:ext cx="45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খ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753704" y="3406462"/>
            <a:ext cx="38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গ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779918" y="119049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ঘ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6" name="Arc 55"/>
          <p:cNvSpPr/>
          <p:nvPr/>
        </p:nvSpPr>
        <p:spPr>
          <a:xfrm rot="5400000">
            <a:off x="4554078" y="1952315"/>
            <a:ext cx="1238571" cy="3160680"/>
          </a:xfrm>
          <a:prstGeom prst="arc">
            <a:avLst>
              <a:gd name="adj1" fmla="val 16886675"/>
              <a:gd name="adj2" fmla="val 4941582"/>
            </a:avLst>
          </a:prstGeom>
          <a:ln w="3810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71615" y="3657461"/>
            <a:ext cx="849913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৪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সেমি</a:t>
            </a:r>
            <a:endParaRPr lang="en-US" sz="2400" dirty="0"/>
          </a:p>
        </p:txBody>
      </p:sp>
      <p:sp>
        <p:nvSpPr>
          <p:cNvPr id="58" name="Arc 57"/>
          <p:cNvSpPr/>
          <p:nvPr/>
        </p:nvSpPr>
        <p:spPr>
          <a:xfrm rot="10800000">
            <a:off x="3250404" y="1453639"/>
            <a:ext cx="800818" cy="2143791"/>
          </a:xfrm>
          <a:prstGeom prst="arc">
            <a:avLst>
              <a:gd name="adj1" fmla="val 16735339"/>
              <a:gd name="adj2" fmla="val 4944734"/>
            </a:avLst>
          </a:prstGeom>
          <a:ln w="3810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 rot="16200000">
            <a:off x="2540963" y="2267339"/>
            <a:ext cx="8867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৩</a:t>
            </a:r>
            <a:r>
              <a:rPr lang="en-US" sz="24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সেমি</a:t>
            </a:r>
            <a:endParaRPr lang="en-US" sz="2400" dirty="0">
              <a:solidFill>
                <a:srgbClr val="002060"/>
              </a:solidFill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 flipH="1">
            <a:off x="3628729" y="1468055"/>
            <a:ext cx="3054304" cy="222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3628729" y="3568448"/>
            <a:ext cx="3045727" cy="553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3637507" y="1436827"/>
            <a:ext cx="26859" cy="217616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6647952" y="1431726"/>
            <a:ext cx="1204" cy="216889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116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58" y="223003"/>
            <a:ext cx="11730047" cy="6411993"/>
          </a:xfrm>
          <a:prstGeom prst="rect">
            <a:avLst/>
          </a:prstGeom>
          <a:solidFill>
            <a:srgbClr val="0070C0"/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Rectangle 1"/>
          <p:cNvSpPr/>
          <p:nvPr/>
        </p:nvSpPr>
        <p:spPr>
          <a:xfrm>
            <a:off x="0" y="0"/>
            <a:ext cx="12161838" cy="6858000"/>
          </a:xfrm>
          <a:prstGeom prst="rect">
            <a:avLst/>
          </a:prstGeom>
          <a:noFill/>
          <a:ln w="114300">
            <a:solidFill>
              <a:schemeClr val="accent5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1562" y="898249"/>
            <a:ext cx="3902298" cy="1309371"/>
          </a:xfrm>
          <a:prstGeom prst="rect">
            <a:avLst/>
          </a:prstGeom>
          <a:noFill/>
        </p:spPr>
        <p:txBody>
          <a:bodyPr wrap="square" rtlCol="0">
            <a:prstTxWarp prst="textWave2">
              <a:avLst>
                <a:gd name="adj1" fmla="val 12500"/>
                <a:gd name="adj2" fmla="val 302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জোড়ায়</a:t>
            </a:r>
            <a:r>
              <a:rPr lang="en-US" sz="5400" b="1" spc="50" dirty="0" smtClean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spc="50" dirty="0" err="1" smtClean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 descr="18678875_1029589543807799_1066662029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909" y="993611"/>
            <a:ext cx="2924678" cy="2900776"/>
          </a:xfrm>
          <a:prstGeom prst="ellipse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2300964" y="2699004"/>
            <a:ext cx="4320007" cy="29638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68275">
            <a:solidFill>
              <a:srgbClr val="0070C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704015" y="3384935"/>
            <a:ext cx="3513903" cy="159201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১। </a:t>
            </a:r>
            <a:r>
              <a:rPr lang="en-US" sz="4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অঙ্কিত</a:t>
            </a:r>
            <a:r>
              <a:rPr 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আয়তের</a:t>
            </a:r>
            <a:r>
              <a:rPr 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  <a:p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3</a:t>
            </a:r>
            <a:r>
              <a:rPr 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টি </a:t>
            </a:r>
            <a:r>
              <a:rPr lang="en-US" sz="4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বৈশিষ্ট্য</a:t>
            </a:r>
            <a:r>
              <a:rPr 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লিখ</a:t>
            </a:r>
            <a:r>
              <a:rPr 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1712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95" y="223003"/>
            <a:ext cx="11730047" cy="6411993"/>
          </a:xfrm>
          <a:prstGeom prst="rect">
            <a:avLst/>
          </a:prstGeom>
          <a:solidFill>
            <a:srgbClr val="0070C0"/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Rectangle 1"/>
          <p:cNvSpPr/>
          <p:nvPr/>
        </p:nvSpPr>
        <p:spPr>
          <a:xfrm>
            <a:off x="0" y="0"/>
            <a:ext cx="12161838" cy="6858000"/>
          </a:xfrm>
          <a:prstGeom prst="rect">
            <a:avLst/>
          </a:prstGeom>
          <a:noFill/>
          <a:ln w="114300">
            <a:solidFill>
              <a:schemeClr val="accent5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6" name="TextBox 8"/>
          <p:cNvSpPr txBox="1"/>
          <p:nvPr/>
        </p:nvSpPr>
        <p:spPr>
          <a:xfrm>
            <a:off x="3512563" y="316082"/>
            <a:ext cx="4086467" cy="857670"/>
          </a:xfrm>
          <a:prstGeom prst="rect">
            <a:avLst/>
          </a:prstGeom>
          <a:noFill/>
        </p:spPr>
        <p:txBody>
          <a:bodyPr wrap="square" numCol="1" rtlCol="0">
            <a:prstTxWarp prst="textWave2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পাঠ্য</a:t>
            </a:r>
            <a:r>
              <a:rPr lang="en-US" sz="5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বই</a:t>
            </a:r>
            <a:r>
              <a:rPr lang="en-US" sz="5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সংযুক্তি</a:t>
            </a:r>
            <a:r>
              <a:rPr lang="bn-BD" sz="5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54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050" y="3429000"/>
            <a:ext cx="2378889" cy="230832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১0৬ </a:t>
            </a:r>
            <a:r>
              <a:rPr lang="bn-BD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নং পৃষ্ঠা খোল এবং মনোযোগ সহকারে পড়।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443" y="1425281"/>
            <a:ext cx="3731299" cy="4958186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6581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95" y="223003"/>
            <a:ext cx="11730047" cy="6411993"/>
          </a:xfrm>
          <a:prstGeom prst="rect">
            <a:avLst/>
          </a:prstGeom>
          <a:solidFill>
            <a:schemeClr val="tx1">
              <a:alpha val="44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Rectangle 1"/>
          <p:cNvSpPr/>
          <p:nvPr/>
        </p:nvSpPr>
        <p:spPr>
          <a:xfrm>
            <a:off x="0" y="0"/>
            <a:ext cx="12161838" cy="6858000"/>
          </a:xfrm>
          <a:prstGeom prst="rect">
            <a:avLst/>
          </a:prstGeom>
          <a:noFill/>
          <a:ln w="114300">
            <a:solidFill>
              <a:schemeClr val="accent5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9927" y="2525934"/>
            <a:ext cx="1977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উপস্থাপনায়ঃ</a:t>
            </a:r>
            <a:endParaRPr lang="en-US" sz="36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95759" y="3232604"/>
            <a:ext cx="43882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শ্রেণিঃ  পঞ্চম</a:t>
            </a:r>
            <a:endParaRPr lang="en-US" sz="3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অধ্যায়ঃ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দশম</a:t>
            </a:r>
            <a:endParaRPr lang="bn-IN" sz="3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bn-IN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বিষয়ঃ  প্রাথমিক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গণিত</a:t>
            </a:r>
            <a:endParaRPr lang="bn-IN" sz="3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bn-IN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পাঠঃ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জ্যামিতি</a:t>
            </a:r>
            <a:endParaRPr lang="bn-IN" sz="3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bn-IN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পাঠ্যাংশঃ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আয়ত</a:t>
            </a:r>
            <a:endParaRPr lang="bn-IN" sz="3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bn-IN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সময়ঃ 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4</a:t>
            </a:r>
            <a:r>
              <a:rPr lang="bn-IN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০ মিনিট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bn-IN" sz="3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40340" y="2630269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পাঠ পরিচিতি</a:t>
            </a:r>
            <a:r>
              <a:rPr lang="en-US" sz="36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ঃ</a:t>
            </a:r>
            <a:endParaRPr lang="en-US" sz="36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136176" y="3413172"/>
            <a:ext cx="942652" cy="2314098"/>
            <a:chOff x="4453280" y="1835526"/>
            <a:chExt cx="2085975" cy="4285397"/>
          </a:xfrm>
        </p:grpSpPr>
        <p:grpSp>
          <p:nvGrpSpPr>
            <p:cNvPr id="10" name="Group 9"/>
            <p:cNvGrpSpPr/>
            <p:nvPr/>
          </p:nvGrpSpPr>
          <p:grpSpPr>
            <a:xfrm>
              <a:off x="5393071" y="1835526"/>
              <a:ext cx="225158" cy="4285397"/>
              <a:chOff x="4401404" y="805218"/>
              <a:chExt cx="225158" cy="4285397"/>
            </a:xfrm>
          </p:grpSpPr>
          <p:cxnSp>
            <p:nvCxnSpPr>
              <p:cNvPr id="12" name="Straight Arrow Connector 11"/>
              <p:cNvCxnSpPr/>
              <p:nvPr/>
            </p:nvCxnSpPr>
            <p:spPr>
              <a:xfrm>
                <a:off x="4504601" y="805218"/>
                <a:ext cx="8530" cy="428539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flipH="1">
                <a:off x="4616327" y="1435017"/>
                <a:ext cx="10235" cy="319195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flipH="1">
                <a:off x="4401404" y="1422134"/>
                <a:ext cx="1" cy="319195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3280" y="3204053"/>
              <a:ext cx="2085975" cy="1714500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769156" y="3060810"/>
            <a:ext cx="592148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সুজিত রঞ্জন সরকার</a:t>
            </a:r>
          </a:p>
          <a:p>
            <a:r>
              <a:rPr lang="bn-IN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প্রধান শিক্ষক</a:t>
            </a:r>
          </a:p>
          <a:p>
            <a:r>
              <a:rPr lang="bn-IN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পাঞ্জনখাড়া স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ঃ</a:t>
            </a:r>
            <a:r>
              <a:rPr lang="bn-IN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প্র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াঃ</a:t>
            </a:r>
            <a:r>
              <a:rPr lang="bn-IN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বিদ্যালয়</a:t>
            </a:r>
          </a:p>
          <a:p>
            <a:r>
              <a:rPr lang="bn-IN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মানিকগঞ্জ সদর।</a:t>
            </a:r>
          </a:p>
          <a:p>
            <a:r>
              <a:rPr lang="bn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মোবাইলঃ ০১৯৩৫২৮৮৫৩৩</a:t>
            </a:r>
          </a:p>
          <a:p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Email: sujitranjan2005@gmail.com</a:t>
            </a: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242" y="580694"/>
            <a:ext cx="2390395" cy="23903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457200">
              <a:schemeClr val="accent5">
                <a:satMod val="175000"/>
                <a:alpha val="24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56883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74" y="223003"/>
            <a:ext cx="11730047" cy="6411993"/>
          </a:xfrm>
          <a:prstGeom prst="rect">
            <a:avLst/>
          </a:prstGeom>
          <a:solidFill>
            <a:srgbClr val="0070C0"/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Rectangle 1"/>
          <p:cNvSpPr/>
          <p:nvPr/>
        </p:nvSpPr>
        <p:spPr>
          <a:xfrm>
            <a:off x="0" y="0"/>
            <a:ext cx="12161838" cy="6858000"/>
          </a:xfrm>
          <a:prstGeom prst="rect">
            <a:avLst/>
          </a:prstGeom>
          <a:noFill/>
          <a:ln w="114300">
            <a:solidFill>
              <a:schemeClr val="accent5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409866" y="2949211"/>
            <a:ext cx="3311236" cy="2154382"/>
            <a:chOff x="6019800" y="1447800"/>
            <a:chExt cx="2895600" cy="1676400"/>
          </a:xfrm>
        </p:grpSpPr>
        <p:grpSp>
          <p:nvGrpSpPr>
            <p:cNvPr id="6" name="Group 46"/>
            <p:cNvGrpSpPr/>
            <p:nvPr/>
          </p:nvGrpSpPr>
          <p:grpSpPr>
            <a:xfrm>
              <a:off x="6019800" y="1447800"/>
              <a:ext cx="2895600" cy="1676400"/>
              <a:chOff x="6019800" y="1447800"/>
              <a:chExt cx="2895600" cy="1676400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6096000" y="1524000"/>
                <a:ext cx="2743200" cy="152400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rame 11"/>
              <p:cNvSpPr/>
              <p:nvPr/>
            </p:nvSpPr>
            <p:spPr>
              <a:xfrm>
                <a:off x="6019800" y="1447800"/>
                <a:ext cx="2895600" cy="1676400"/>
              </a:xfrm>
              <a:prstGeom prst="frame">
                <a:avLst>
                  <a:gd name="adj1" fmla="val 8304"/>
                </a:avLst>
              </a:prstGeom>
              <a:blipFill>
                <a:blip r:embed="rId5"/>
                <a:tile tx="0" ty="0" sx="100000" sy="100000" flip="none" algn="tl"/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" name="Flowchart: Or 6"/>
            <p:cNvSpPr/>
            <p:nvPr/>
          </p:nvSpPr>
          <p:spPr>
            <a:xfrm>
              <a:off x="8458200" y="1447800"/>
              <a:ext cx="152400" cy="152400"/>
            </a:xfrm>
            <a:prstGeom prst="flowChartOr">
              <a:avLst/>
            </a:prstGeom>
            <a:blipFill>
              <a:blip r:embed="rId6"/>
              <a:tile tx="0" ty="0" sx="100000" sy="100000" flip="none" algn="tl"/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6324600" y="1447800"/>
              <a:ext cx="152400" cy="152400"/>
            </a:xfrm>
            <a:prstGeom prst="flowChartOr">
              <a:avLst/>
            </a:prstGeom>
            <a:blipFill>
              <a:blip r:embed="rId6"/>
              <a:tile tx="0" ty="0" sx="100000" sy="100000" flip="none" algn="tl"/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lowchart: Or 8"/>
            <p:cNvSpPr/>
            <p:nvPr/>
          </p:nvSpPr>
          <p:spPr>
            <a:xfrm>
              <a:off x="6324600" y="2971800"/>
              <a:ext cx="152400" cy="152400"/>
            </a:xfrm>
            <a:prstGeom prst="flowChartOr">
              <a:avLst/>
            </a:prstGeom>
            <a:blipFill>
              <a:blip r:embed="rId6"/>
              <a:tile tx="0" ty="0" sx="100000" sy="100000" flip="none" algn="tl"/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8458200" y="2971800"/>
              <a:ext cx="152400" cy="152400"/>
            </a:xfrm>
            <a:prstGeom prst="flowChartOr">
              <a:avLst/>
            </a:prstGeom>
            <a:blipFill>
              <a:blip r:embed="rId6"/>
              <a:tile tx="0" ty="0" sx="100000" sy="100000" flip="none" algn="tl"/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072417" y="1645952"/>
            <a:ext cx="489206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BD" sz="32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বোর্ডে এসে উত্তর লিখঃ</a:t>
            </a:r>
            <a:endParaRPr lang="en-US" sz="32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4519" y="4202254"/>
            <a:ext cx="7423243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200" dirty="0" smtClean="0">
                <a:ln w="0"/>
                <a:latin typeface="NikoshBAN" pitchFamily="2" charset="0"/>
                <a:cs typeface="NikoshBAN" pitchFamily="2" charset="0"/>
              </a:rPr>
              <a:t>২। </a:t>
            </a:r>
            <a:r>
              <a:rPr lang="en-US" sz="32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আয়তের</a:t>
            </a:r>
            <a:r>
              <a:rPr lang="en-US" sz="32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প্রত্যেকটি</a:t>
            </a:r>
            <a:r>
              <a:rPr lang="en-US" sz="32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কোণের</a:t>
            </a:r>
            <a:r>
              <a:rPr lang="en-US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পরিমাপ</a:t>
            </a:r>
            <a:r>
              <a:rPr lang="en-US" sz="32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কত</a:t>
            </a:r>
            <a:r>
              <a:rPr lang="en-US" sz="32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ডিগ্রী</a:t>
            </a:r>
            <a:r>
              <a:rPr lang="bn-BD" sz="32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?</a:t>
            </a:r>
            <a:r>
              <a:rPr lang="bn-BD" sz="3200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27920" y="2948709"/>
            <a:ext cx="2590800" cy="52322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/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(ক) </a:t>
            </a:r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একটি</a:t>
            </a:r>
            <a:r>
              <a:rPr lang="bn-BD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 </a:t>
            </a:r>
            <a:endParaRPr lang="en-US" sz="28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52647" y="2948713"/>
            <a:ext cx="2353367" cy="52322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(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খ</a:t>
            </a:r>
            <a:r>
              <a:rPr lang="bn-BD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) </a:t>
            </a:r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তিনটি</a:t>
            </a:r>
            <a:r>
              <a:rPr lang="bn-BD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   </a:t>
            </a:r>
            <a:endParaRPr lang="en-US" sz="2800" b="1" spc="50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07137" y="3570118"/>
            <a:ext cx="2611582" cy="52322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/>
            <a:r>
              <a:rPr lang="bn-BD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(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গ</a:t>
            </a:r>
            <a:r>
              <a:rPr lang="bn-BD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)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দুইটি</a:t>
            </a:r>
            <a:r>
              <a:rPr lang="bn-BD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 </a:t>
            </a:r>
            <a:endParaRPr lang="en-US" sz="28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36434" y="3582997"/>
            <a:ext cx="2369580" cy="52322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/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(ঘ) </a:t>
            </a:r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চারটি</a:t>
            </a:r>
            <a:r>
              <a:rPr lang="bn-BD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 </a:t>
            </a:r>
            <a:endParaRPr lang="en-US" sz="28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27920" y="5496580"/>
            <a:ext cx="2588447" cy="52322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(গ) ১৮০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  <a:sym typeface="Symbol" panose="05050102010706020507" pitchFamily="18" charset="2"/>
              </a:rPr>
              <a:t>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800" b="1" spc="50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99981" y="4793108"/>
            <a:ext cx="2432538" cy="52322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(খ) ১২০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  <a:sym typeface="Symbol" panose="05050102010706020507" pitchFamily="18" charset="2"/>
              </a:rPr>
              <a:t></a:t>
            </a:r>
            <a:r>
              <a:rPr lang="bn-BD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800" b="1" spc="50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07225" y="4800679"/>
            <a:ext cx="2611494" cy="52322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(ক) ৯০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  <a:sym typeface="Symbol" panose="05050102010706020507" pitchFamily="18" charset="2"/>
              </a:rPr>
              <a:t>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800" b="1" spc="50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91010" y="5503164"/>
            <a:ext cx="2415005" cy="52322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(ঘ) ৩৬০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  <a:sym typeface="Symbol" panose="05050102010706020507" pitchFamily="18" charset="2"/>
              </a:rPr>
              <a:t></a:t>
            </a:r>
            <a:endParaRPr lang="en-US" sz="2800" b="1" spc="50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850817" y="5888716"/>
            <a:ext cx="2286000" cy="46166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n-BD" sz="2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অপশনে ক্লিক</a:t>
            </a:r>
            <a:r>
              <a:rPr lang="en-US" sz="2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2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r>
              <a:rPr lang="bn-BD" sz="2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24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984866" y="3573254"/>
            <a:ext cx="2286000" cy="735747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সঠিক উত্তর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984915" y="3617336"/>
            <a:ext cx="2098722" cy="578882"/>
          </a:xfrm>
          <a:prstGeom prst="flowChartAlternateProcess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আবার চেষ্টা কর </a:t>
            </a:r>
            <a:endParaRPr lang="en-US" sz="2800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937955" y="3616040"/>
            <a:ext cx="2255058" cy="578882"/>
          </a:xfrm>
          <a:prstGeom prst="flowChartAlternateProcess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আবার চেষ্টা কর </a:t>
            </a:r>
            <a:endParaRPr lang="en-US" sz="2800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976576" y="3616904"/>
            <a:ext cx="2325405" cy="578882"/>
          </a:xfrm>
          <a:prstGeom prst="flowChartAlternateProcess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আবার চেষ্টা কর </a:t>
            </a:r>
            <a:endParaRPr lang="en-US" sz="2800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105363" y="3639846"/>
            <a:ext cx="2036014" cy="578882"/>
          </a:xfrm>
          <a:prstGeom prst="flowChartAlternateProcess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আবার চেষ্টা কর </a:t>
            </a:r>
            <a:endParaRPr lang="en-US" sz="2800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979607" y="3592224"/>
            <a:ext cx="2319410" cy="578882"/>
          </a:xfrm>
          <a:prstGeom prst="flowChartAlternateProcess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আবার চেষ্টা কর </a:t>
            </a:r>
            <a:endParaRPr lang="en-US" sz="2800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976575" y="3616035"/>
            <a:ext cx="2314099" cy="578882"/>
          </a:xfrm>
          <a:prstGeom prst="flowChartAlternateProcess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আবার চেষ্টা কর </a:t>
            </a:r>
            <a:endParaRPr lang="en-US" sz="2800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063713" y="3567111"/>
            <a:ext cx="2178147" cy="735747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সঠিক উত্তর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3" name="Picture 2" descr="C:\Users\HP\Desktop\New folder\18685716_1030920297008057_1974259928_n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880696" y="415169"/>
            <a:ext cx="2123210" cy="2018384"/>
          </a:xfrm>
          <a:prstGeom prst="ellipse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36" name="TextBox 35"/>
          <p:cNvSpPr txBox="1"/>
          <p:nvPr/>
        </p:nvSpPr>
        <p:spPr>
          <a:xfrm>
            <a:off x="4383830" y="273351"/>
            <a:ext cx="3530900" cy="1275152"/>
          </a:xfrm>
          <a:prstGeom prst="rect">
            <a:avLst/>
          </a:prstGeom>
          <a:noFill/>
        </p:spPr>
        <p:txBody>
          <a:bodyPr wrap="square" rtlCol="0">
            <a:prstTxWarp prst="textWave2">
              <a:avLst>
                <a:gd name="adj1" fmla="val 12500"/>
                <a:gd name="adj2" fmla="val -1094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n-BD" sz="5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</a:t>
            </a:r>
            <a:r>
              <a:rPr lang="bn-BD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73847" y="2234348"/>
            <a:ext cx="8082644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dirty="0">
                <a:ln w="50800"/>
                <a:latin typeface="NikoshBAN" pitchFamily="2" charset="0"/>
                <a:cs typeface="NikoshBAN" pitchFamily="2" charset="0"/>
              </a:rPr>
              <a:t>১</a:t>
            </a:r>
            <a:r>
              <a:rPr lang="en-US" sz="3200" dirty="0" smtClean="0">
                <a:ln w="50800"/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200" dirty="0" err="1" smtClean="0">
                <a:ln w="50800"/>
                <a:latin typeface="NikoshBAN" pitchFamily="2" charset="0"/>
                <a:cs typeface="NikoshBAN" pitchFamily="2" charset="0"/>
              </a:rPr>
              <a:t>অঙ্কিত</a:t>
            </a:r>
            <a:r>
              <a:rPr lang="en-US" sz="3200" dirty="0">
                <a:ln w="50800"/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 w="50800"/>
                <a:latin typeface="NikoshBAN" pitchFamily="2" charset="0"/>
                <a:cs typeface="NikoshBAN" pitchFamily="2" charset="0"/>
              </a:rPr>
              <a:t>আয়তের</a:t>
            </a:r>
            <a:r>
              <a:rPr lang="en-US" sz="3200" dirty="0" smtClean="0">
                <a:ln w="50800"/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 w="50800"/>
                <a:latin typeface="NikoshBAN" pitchFamily="2" charset="0"/>
                <a:cs typeface="NikoshBAN" pitchFamily="2" charset="0"/>
              </a:rPr>
              <a:t>কয়টি</a:t>
            </a:r>
            <a:r>
              <a:rPr lang="en-US" sz="3200" dirty="0" smtClean="0">
                <a:ln w="50800"/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 w="50800"/>
                <a:latin typeface="NikoshBAN" pitchFamily="2" charset="0"/>
                <a:cs typeface="NikoshBAN" pitchFamily="2" charset="0"/>
              </a:rPr>
              <a:t>বিপরীত</a:t>
            </a:r>
            <a:r>
              <a:rPr lang="en-US" sz="3200" dirty="0" smtClean="0">
                <a:ln w="50800"/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 w="50800"/>
                <a:latin typeface="NikoshBAN" pitchFamily="2" charset="0"/>
                <a:cs typeface="NikoshBAN" pitchFamily="2" charset="0"/>
              </a:rPr>
              <a:t>বাহু</a:t>
            </a:r>
            <a:r>
              <a:rPr lang="en-US" sz="3200" dirty="0" smtClean="0">
                <a:ln w="50800"/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 w="50800"/>
                <a:latin typeface="NikoshBAN" pitchFamily="2" charset="0"/>
                <a:cs typeface="NikoshBAN" pitchFamily="2" charset="0"/>
              </a:rPr>
              <a:t>সমান</a:t>
            </a:r>
            <a:r>
              <a:rPr lang="en-US" sz="3200" dirty="0" smtClean="0">
                <a:ln w="50800"/>
                <a:latin typeface="NikoshBAN" pitchFamily="2" charset="0"/>
                <a:cs typeface="NikoshBAN" pitchFamily="2" charset="0"/>
              </a:rPr>
              <a:t>?</a:t>
            </a:r>
            <a:endParaRPr lang="en-US" sz="3200" dirty="0">
              <a:ln w="50800"/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8457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95" y="223003"/>
            <a:ext cx="11730047" cy="6411993"/>
          </a:xfrm>
          <a:prstGeom prst="rect">
            <a:avLst/>
          </a:prstGeom>
          <a:solidFill>
            <a:srgbClr val="0070C0"/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Rectangle 1"/>
          <p:cNvSpPr/>
          <p:nvPr/>
        </p:nvSpPr>
        <p:spPr>
          <a:xfrm>
            <a:off x="0" y="0"/>
            <a:ext cx="12161838" cy="6858000"/>
          </a:xfrm>
          <a:prstGeom prst="rect">
            <a:avLst/>
          </a:prstGeom>
          <a:noFill/>
          <a:ln w="114300">
            <a:solidFill>
              <a:schemeClr val="accent5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5" name="Picture 2" descr="C:\Users\HP\Desktop\New folder\18685716_1030920297008057_1974259928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93994" y="700520"/>
            <a:ext cx="2779253" cy="2642037"/>
          </a:xfrm>
          <a:prstGeom prst="ellipse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7" name="TextBox 6"/>
          <p:cNvSpPr txBox="1"/>
          <p:nvPr/>
        </p:nvSpPr>
        <p:spPr>
          <a:xfrm>
            <a:off x="3289126" y="1302357"/>
            <a:ext cx="3530900" cy="1275152"/>
          </a:xfrm>
          <a:prstGeom prst="rect">
            <a:avLst/>
          </a:prstGeom>
          <a:noFill/>
        </p:spPr>
        <p:txBody>
          <a:bodyPr wrap="square" rtlCol="0">
            <a:prstTxWarp prst="textWave2">
              <a:avLst>
                <a:gd name="adj1" fmla="val 12500"/>
                <a:gd name="adj2" fmla="val -1094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n-BD" sz="5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</a:t>
            </a:r>
            <a:r>
              <a:rPr lang="bn-BD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17444" y="3820074"/>
            <a:ext cx="8599036" cy="96337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আয়ত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অঙ্কন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যার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বাহুর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দৈর্ঘ্য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4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সেমি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অপর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বাহুর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দৈর্ঘ্য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৩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সেমি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4741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95" y="223003"/>
            <a:ext cx="11730047" cy="6411993"/>
          </a:xfrm>
          <a:prstGeom prst="rect">
            <a:avLst/>
          </a:prstGeom>
          <a:solidFill>
            <a:srgbClr val="0070C0"/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Rectangle 1"/>
          <p:cNvSpPr/>
          <p:nvPr/>
        </p:nvSpPr>
        <p:spPr>
          <a:xfrm>
            <a:off x="0" y="-6555"/>
            <a:ext cx="12161838" cy="6858000"/>
          </a:xfrm>
          <a:prstGeom prst="rect">
            <a:avLst/>
          </a:prstGeom>
          <a:noFill/>
          <a:ln w="114300">
            <a:solidFill>
              <a:schemeClr val="accent5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94788" y="3422445"/>
            <a:ext cx="78575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পারগ শিশুদের সহযোগিতায় দুর্বল শিক্ষার্থীদের পাঠ বুঝতে সাহায্য করব। প্রয়োজনে নিজে সহযোগিতা করব।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0" t="16622" r="21125"/>
          <a:stretch/>
        </p:blipFill>
        <p:spPr>
          <a:xfrm>
            <a:off x="8428383" y="634848"/>
            <a:ext cx="2876750" cy="2807593"/>
          </a:xfrm>
          <a:prstGeom prst="ellipse">
            <a:avLst/>
          </a:prstGeom>
          <a:ln w="190500" cap="rnd">
            <a:noFill/>
            <a:prstDash val="solid"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Rectangle 7"/>
          <p:cNvSpPr/>
          <p:nvPr/>
        </p:nvSpPr>
        <p:spPr>
          <a:xfrm>
            <a:off x="2642593" y="1115314"/>
            <a:ext cx="400141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/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নিরাময়মূলক</a:t>
            </a:r>
            <a:r>
              <a:rPr lang="en-US" sz="5400" b="1" dirty="0" smtClean="0">
                <a:ln/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/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ব্যবস্থা</a:t>
            </a:r>
            <a:endParaRPr lang="en-US" sz="5400" b="1" dirty="0">
              <a:ln/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5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99" y="252478"/>
            <a:ext cx="11730047" cy="6411993"/>
          </a:xfrm>
          <a:prstGeom prst="rect">
            <a:avLst/>
          </a:prstGeom>
          <a:solidFill>
            <a:srgbClr val="0070C0"/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Rectangle 5"/>
          <p:cNvSpPr/>
          <p:nvPr/>
        </p:nvSpPr>
        <p:spPr>
          <a:xfrm>
            <a:off x="2498312" y="1188618"/>
            <a:ext cx="400141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bn-IN" sz="5400" b="1" dirty="0" smtClean="0">
                <a:ln/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পরিকল্পিত কাজ</a:t>
            </a:r>
            <a:endParaRPr lang="en-US" sz="5400" b="1" dirty="0">
              <a:ln/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" y="29475"/>
            <a:ext cx="12161838" cy="6858000"/>
          </a:xfrm>
          <a:prstGeom prst="rect">
            <a:avLst/>
          </a:prstGeom>
          <a:noFill/>
          <a:ln w="114300">
            <a:solidFill>
              <a:schemeClr val="accent5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40425" y="3716499"/>
            <a:ext cx="9436161" cy="96337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আয়ত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অঙ্কন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আনবে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যার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বাহুর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দৈর্ঘ্য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৪.৫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সেমি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অপর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বাহুর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দৈর্ঘ্য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3.5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সেমি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 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52109" y="1040957"/>
            <a:ext cx="2681643" cy="18870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5407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61838" cy="6858000"/>
          </a:xfrm>
          <a:prstGeom prst="rect">
            <a:avLst/>
          </a:prstGeom>
          <a:noFill/>
          <a:ln w="114300">
            <a:solidFill>
              <a:schemeClr val="accent5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7" t="27744" b="1"/>
          <a:stretch/>
        </p:blipFill>
        <p:spPr>
          <a:xfrm>
            <a:off x="128789" y="1084322"/>
            <a:ext cx="11925836" cy="5741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31"/>
          <p:cNvSpPr txBox="1"/>
          <p:nvPr/>
        </p:nvSpPr>
        <p:spPr>
          <a:xfrm>
            <a:off x="646627" y="126663"/>
            <a:ext cx="52578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IN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সবাই ভালো থেকো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...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58391" y="5143349"/>
            <a:ext cx="3142444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sz="9600" b="1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9600" b="1" spc="50" dirty="0">
              <a:ln w="11430"/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4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95" y="223003"/>
            <a:ext cx="11730047" cy="6411993"/>
          </a:xfrm>
          <a:prstGeom prst="rect">
            <a:avLst/>
          </a:prstGeom>
          <a:solidFill>
            <a:schemeClr val="tx1">
              <a:alpha val="44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Rectangle 1"/>
          <p:cNvSpPr/>
          <p:nvPr/>
        </p:nvSpPr>
        <p:spPr>
          <a:xfrm>
            <a:off x="0" y="0"/>
            <a:ext cx="12161838" cy="6858000"/>
          </a:xfrm>
          <a:prstGeom prst="rect">
            <a:avLst/>
          </a:prstGeom>
          <a:noFill/>
          <a:ln w="114300">
            <a:solidFill>
              <a:schemeClr val="accent5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" t="1074" r="1219" b="2060"/>
          <a:stretch/>
        </p:blipFill>
        <p:spPr>
          <a:xfrm>
            <a:off x="1236372" y="581928"/>
            <a:ext cx="9710670" cy="5692462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137452" y="1967375"/>
            <a:ext cx="3561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এই পাঠ শেষে শিক্ষার্থীরা... </a:t>
            </a:r>
            <a:endParaRPr lang="en-US" sz="320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3045" y="951065"/>
            <a:ext cx="3134168" cy="830997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bn-IN" sz="48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শিখন ফল</a:t>
            </a:r>
            <a:r>
              <a:rPr lang="en-US" sz="48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…</a:t>
            </a:r>
            <a:endParaRPr lang="en-US" sz="48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22665" y="2786154"/>
            <a:ext cx="3543730" cy="9815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29.2.1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নির্দেশনা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অনুসারে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আয়ত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আঁকতে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556708" y="3790444"/>
            <a:ext cx="3704649" cy="111968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29.2.২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অঙ্কিত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আয়তের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বৈশিষ্ট্য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লিখতে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855" y="1021405"/>
            <a:ext cx="3117379" cy="1946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5" name="Rectangle 14"/>
          <p:cNvSpPr/>
          <p:nvPr/>
        </p:nvSpPr>
        <p:spPr>
          <a:xfrm>
            <a:off x="2022666" y="4134718"/>
            <a:ext cx="3591864" cy="96337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( </a:t>
            </a:r>
            <a:r>
              <a:rPr lang="en-US" sz="28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28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আয়ত</a:t>
            </a:r>
            <a:r>
              <a:rPr lang="en-US" sz="28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অঙ্কন</a:t>
            </a:r>
            <a:r>
              <a:rPr lang="en-US" sz="28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28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28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যার</a:t>
            </a:r>
            <a:endParaRPr lang="en-US" sz="2800" dirty="0" smtClean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  <a:p>
            <a:pPr algn="just"/>
            <a:r>
              <a:rPr lang="en-US" sz="28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28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বাহুর</a:t>
            </a:r>
            <a:r>
              <a:rPr lang="en-US" sz="28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দৈর্ঘ্য</a:t>
            </a:r>
            <a:r>
              <a:rPr lang="en-US" sz="28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4 </a:t>
            </a:r>
            <a:r>
              <a:rPr lang="en-US" sz="28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সেমি</a:t>
            </a:r>
            <a:r>
              <a:rPr lang="en-US" sz="2800" dirty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এবং</a:t>
            </a:r>
            <a:endParaRPr lang="en-US" sz="2800" dirty="0" smtClean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  <a:p>
            <a:pPr algn="just"/>
            <a:r>
              <a:rPr lang="en-US" sz="28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অপর</a:t>
            </a:r>
            <a:r>
              <a:rPr lang="en-US" sz="28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বাহুর</a:t>
            </a:r>
            <a:r>
              <a:rPr lang="en-US" sz="28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দৈর্ঘ্য</a:t>
            </a:r>
            <a:r>
              <a:rPr lang="en-US" sz="28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৩ </a:t>
            </a:r>
            <a:r>
              <a:rPr lang="en-US" sz="28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সেমি</a:t>
            </a:r>
            <a:r>
              <a:rPr lang="en-US" sz="28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)</a:t>
            </a:r>
            <a:endParaRPr lang="en-US" sz="2800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986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95" y="248647"/>
            <a:ext cx="11730047" cy="6411993"/>
          </a:xfrm>
          <a:prstGeom prst="rect">
            <a:avLst/>
          </a:prstGeom>
          <a:solidFill>
            <a:schemeClr val="tx1">
              <a:alpha val="44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Rectangle 1"/>
          <p:cNvSpPr/>
          <p:nvPr/>
        </p:nvSpPr>
        <p:spPr>
          <a:xfrm>
            <a:off x="0" y="0"/>
            <a:ext cx="12161838" cy="6858000"/>
          </a:xfrm>
          <a:prstGeom prst="rect">
            <a:avLst/>
          </a:prstGeom>
          <a:noFill/>
          <a:ln w="114300">
            <a:solidFill>
              <a:schemeClr val="accent5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79411" y="1466305"/>
            <a:ext cx="2068272" cy="1523359"/>
          </a:xfrm>
          <a:prstGeom prst="rect">
            <a:avLst/>
          </a:prstGeom>
          <a:gradFill flip="none" rotWithShape="1">
            <a:gsLst>
              <a:gs pos="27000">
                <a:srgbClr val="FF0000">
                  <a:shade val="30000"/>
                  <a:satMod val="115000"/>
                </a:srgbClr>
              </a:gs>
              <a:gs pos="76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293567" y="1466967"/>
            <a:ext cx="334850" cy="1622738"/>
          </a:xfrm>
          <a:prstGeom prst="rect">
            <a:avLst/>
          </a:prstGeom>
          <a:gradFill flip="none" rotWithShape="1">
            <a:gsLst>
              <a:gs pos="34000">
                <a:srgbClr val="00B050">
                  <a:shade val="30000"/>
                  <a:satMod val="115000"/>
                </a:srgbClr>
              </a:gs>
              <a:gs pos="66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94863" y="1466967"/>
            <a:ext cx="334850" cy="1622738"/>
          </a:xfrm>
          <a:prstGeom prst="rect">
            <a:avLst/>
          </a:prstGeom>
          <a:gradFill flip="none" rotWithShape="1">
            <a:gsLst>
              <a:gs pos="36000">
                <a:srgbClr val="00B050">
                  <a:shade val="30000"/>
                  <a:satMod val="115000"/>
                </a:srgbClr>
              </a:gs>
              <a:gs pos="69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63577" y="3025309"/>
            <a:ext cx="566670" cy="1867437"/>
          </a:xfrm>
          <a:prstGeom prst="rect">
            <a:avLst/>
          </a:prstGeom>
          <a:gradFill flip="none" rotWithShape="1">
            <a:gsLst>
              <a:gs pos="43000">
                <a:srgbClr val="0070C0">
                  <a:shade val="30000"/>
                  <a:satMod val="115000"/>
                </a:srgbClr>
              </a:gs>
              <a:gs pos="75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467336" y="3040938"/>
            <a:ext cx="566670" cy="1867437"/>
          </a:xfrm>
          <a:prstGeom prst="rect">
            <a:avLst/>
          </a:prstGeom>
          <a:gradFill flip="none" rotWithShape="1">
            <a:gsLst>
              <a:gs pos="39000">
                <a:srgbClr val="0070C0">
                  <a:shade val="30000"/>
                  <a:satMod val="115000"/>
                </a:srgbClr>
              </a:gs>
              <a:gs pos="7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643088" y="287284"/>
            <a:ext cx="1215469" cy="1144221"/>
          </a:xfrm>
          <a:prstGeom prst="ellipse">
            <a:avLst/>
          </a:prstGeom>
          <a:gradFill flip="none" rotWithShape="1">
            <a:gsLst>
              <a:gs pos="28000">
                <a:schemeClr val="tx1">
                  <a:tint val="66000"/>
                  <a:satMod val="160000"/>
                </a:schemeClr>
              </a:gs>
              <a:gs pos="65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468499" y="4916997"/>
            <a:ext cx="1126406" cy="356277"/>
            <a:chOff x="7563470" y="5036236"/>
            <a:chExt cx="1016444" cy="322573"/>
          </a:xfr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8900000" scaled="1"/>
            <a:tileRect/>
          </a:gradFill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8" name="Right Triangle 7"/>
            <p:cNvSpPr/>
            <p:nvPr/>
          </p:nvSpPr>
          <p:spPr>
            <a:xfrm>
              <a:off x="7974607" y="5036835"/>
              <a:ext cx="605307" cy="321974"/>
            </a:xfrm>
            <a:prstGeom prst="rtTriangle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 Single Corner Rectangle 9"/>
            <p:cNvSpPr/>
            <p:nvPr/>
          </p:nvSpPr>
          <p:spPr>
            <a:xfrm>
              <a:off x="7563470" y="5036236"/>
              <a:ext cx="424016" cy="321974"/>
            </a:xfrm>
            <a:prstGeom prst="round1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 flipH="1">
            <a:off x="894758" y="4927728"/>
            <a:ext cx="1126406" cy="356277"/>
            <a:chOff x="7563470" y="5036236"/>
            <a:chExt cx="1016444" cy="322573"/>
          </a:xfr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25" name="Right Triangle 24"/>
            <p:cNvSpPr/>
            <p:nvPr/>
          </p:nvSpPr>
          <p:spPr>
            <a:xfrm>
              <a:off x="7974607" y="5036835"/>
              <a:ext cx="605307" cy="321974"/>
            </a:xfrm>
            <a:prstGeom prst="rtTriangle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 Single Corner Rectangle 25"/>
            <p:cNvSpPr/>
            <p:nvPr/>
          </p:nvSpPr>
          <p:spPr>
            <a:xfrm>
              <a:off x="7563470" y="5036236"/>
              <a:ext cx="424016" cy="321974"/>
            </a:xfrm>
            <a:prstGeom prst="round1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Oval 14"/>
          <p:cNvSpPr/>
          <p:nvPr/>
        </p:nvSpPr>
        <p:spPr>
          <a:xfrm>
            <a:off x="3318136" y="3102584"/>
            <a:ext cx="334850" cy="309093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805592" y="3102584"/>
            <a:ext cx="334850" cy="309093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1"/>
          <p:cNvSpPr txBox="1"/>
          <p:nvPr/>
        </p:nvSpPr>
        <p:spPr>
          <a:xfrm>
            <a:off x="3231464" y="248647"/>
            <a:ext cx="6711026" cy="84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ছবিটি</a:t>
            </a:r>
            <a:r>
              <a:rPr lang="en-US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ভালো</a:t>
            </a:r>
            <a:r>
              <a:rPr lang="en-US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পর্যবেক্ষণ</a:t>
            </a:r>
            <a:r>
              <a:rPr lang="en-US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করঃ</a:t>
            </a:r>
            <a:endParaRPr lang="en-US" sz="4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26113" y="1238886"/>
            <a:ext cx="4992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এগুলো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কোন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ধরণের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চতুর্ভুজ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650030" y="4512818"/>
            <a:ext cx="1078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আয়ত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350062" y="2465586"/>
            <a:ext cx="334850" cy="1622738"/>
          </a:xfrm>
          <a:prstGeom prst="rect">
            <a:avLst/>
          </a:prstGeom>
          <a:gradFill flip="none" rotWithShape="1">
            <a:gsLst>
              <a:gs pos="34000">
                <a:srgbClr val="00B050">
                  <a:shade val="30000"/>
                  <a:satMod val="115000"/>
                </a:srgbClr>
              </a:gs>
              <a:gs pos="66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254438" y="2220887"/>
            <a:ext cx="566670" cy="1867437"/>
          </a:xfrm>
          <a:prstGeom prst="rect">
            <a:avLst/>
          </a:prstGeom>
          <a:gradFill flip="none" rotWithShape="1">
            <a:gsLst>
              <a:gs pos="39000">
                <a:srgbClr val="0070C0">
                  <a:shade val="30000"/>
                  <a:satMod val="115000"/>
                </a:srgbClr>
              </a:gs>
              <a:gs pos="7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647826" y="2564965"/>
            <a:ext cx="2068272" cy="1523359"/>
          </a:xfrm>
          <a:prstGeom prst="rect">
            <a:avLst/>
          </a:prstGeom>
          <a:gradFill flip="none" rotWithShape="1">
            <a:gsLst>
              <a:gs pos="27000">
                <a:srgbClr val="FF0000">
                  <a:shade val="30000"/>
                  <a:satMod val="115000"/>
                </a:srgbClr>
              </a:gs>
              <a:gs pos="76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34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28" grpId="0"/>
      <p:bldP spid="29" grpId="0" animBg="1"/>
      <p:bldP spid="3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22" y="223003"/>
            <a:ext cx="11730047" cy="6411993"/>
          </a:xfrm>
          <a:prstGeom prst="rect">
            <a:avLst/>
          </a:prstGeom>
          <a:solidFill>
            <a:schemeClr val="tx1">
              <a:alpha val="44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Rectangle 1"/>
          <p:cNvSpPr/>
          <p:nvPr/>
        </p:nvSpPr>
        <p:spPr>
          <a:xfrm>
            <a:off x="0" y="0"/>
            <a:ext cx="12161838" cy="6858000"/>
          </a:xfrm>
          <a:prstGeom prst="rect">
            <a:avLst/>
          </a:prstGeom>
          <a:noFill/>
          <a:ln w="114300">
            <a:solidFill>
              <a:schemeClr val="accent5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596480" y="690121"/>
            <a:ext cx="45759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আজকের</a:t>
            </a:r>
            <a:r>
              <a:rPr lang="en-US" sz="6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পাঠ</a:t>
            </a:r>
            <a:endParaRPr lang="en-US" sz="6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6480" y="2265234"/>
            <a:ext cx="4889919" cy="5266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নির্দেশনা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অনুসারে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আয়ত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অঙ্কন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0458" y="2876977"/>
            <a:ext cx="5869633" cy="96337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( </a:t>
            </a:r>
            <a:r>
              <a:rPr lang="en-US" sz="32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32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আয়ত</a:t>
            </a:r>
            <a:r>
              <a:rPr lang="en-US" sz="32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অঙ্কন</a:t>
            </a:r>
            <a:r>
              <a:rPr lang="en-US" sz="32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32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32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যার</a:t>
            </a:r>
            <a:r>
              <a:rPr lang="en-US" sz="32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32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বাহুর</a:t>
            </a:r>
            <a:r>
              <a:rPr lang="en-US" sz="32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</a:p>
          <a:p>
            <a:pPr algn="just"/>
            <a:r>
              <a:rPr lang="en-US" sz="32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দৈর্ঘ্য</a:t>
            </a:r>
            <a:r>
              <a:rPr lang="en-US" sz="32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4 </a:t>
            </a:r>
            <a:r>
              <a:rPr lang="en-US" sz="32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সেমি</a:t>
            </a:r>
            <a:r>
              <a:rPr lang="en-US" sz="3200" dirty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32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অপর</a:t>
            </a:r>
            <a:r>
              <a:rPr lang="en-US" sz="32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বাহুর</a:t>
            </a:r>
            <a:r>
              <a:rPr lang="en-US" sz="32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দৈর্ঘ্য</a:t>
            </a:r>
            <a:r>
              <a:rPr lang="en-US" sz="32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৩ </a:t>
            </a:r>
            <a:r>
              <a:rPr lang="en-US" sz="32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সেমি</a:t>
            </a:r>
            <a:r>
              <a:rPr lang="en-US" sz="32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)</a:t>
            </a:r>
            <a:endParaRPr lang="en-US" sz="3200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19901" y="4165878"/>
            <a:ext cx="3174274" cy="20833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080919" y="223003"/>
            <a:ext cx="5820513" cy="6307801"/>
            <a:chOff x="4659152" y="1139070"/>
            <a:chExt cx="6714385" cy="537947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0" r="3093"/>
            <a:stretch/>
          </p:blipFill>
          <p:spPr>
            <a:xfrm>
              <a:off x="4659152" y="1139070"/>
              <a:ext cx="6714385" cy="537947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Rectangle 11"/>
            <p:cNvSpPr/>
            <p:nvPr/>
          </p:nvSpPr>
          <p:spPr>
            <a:xfrm rot="288674">
              <a:off x="5141395" y="2305662"/>
              <a:ext cx="3206761" cy="47904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 rot="326669">
            <a:off x="6706732" y="1623297"/>
            <a:ext cx="3337786" cy="5266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নির্দেশনা</a:t>
            </a:r>
            <a:r>
              <a:rPr lang="en-US" sz="20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অনুসারে</a:t>
            </a:r>
            <a:r>
              <a:rPr lang="en-US" sz="20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আয়ত</a:t>
            </a:r>
            <a:r>
              <a:rPr lang="en-US" sz="20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অঙ্কন</a:t>
            </a:r>
            <a:endParaRPr lang="en-US" sz="2000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62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5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75" y="229525"/>
            <a:ext cx="11730047" cy="6411993"/>
          </a:xfrm>
          <a:prstGeom prst="rect">
            <a:avLst/>
          </a:prstGeom>
          <a:solidFill>
            <a:schemeClr val="tx1">
              <a:alpha val="44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Rectangle 5"/>
          <p:cNvSpPr/>
          <p:nvPr/>
        </p:nvSpPr>
        <p:spPr>
          <a:xfrm>
            <a:off x="0" y="0"/>
            <a:ext cx="12161838" cy="6858000"/>
          </a:xfrm>
          <a:prstGeom prst="rect">
            <a:avLst/>
          </a:prstGeom>
          <a:noFill/>
          <a:ln w="114300">
            <a:solidFill>
              <a:schemeClr val="accent5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95411" y="4525634"/>
            <a:ext cx="7377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  <a:sym typeface="Symbol" panose="05050102010706020507" pitchFamily="18" charset="2"/>
              </a:rPr>
              <a:t>90</a:t>
            </a:r>
            <a:endParaRPr lang="en-US" sz="3200" dirty="0"/>
          </a:p>
        </p:txBody>
      </p:sp>
      <p:sp>
        <p:nvSpPr>
          <p:cNvPr id="21" name="Rectangle 20"/>
          <p:cNvSpPr/>
          <p:nvPr/>
        </p:nvSpPr>
        <p:spPr>
          <a:xfrm rot="16200000">
            <a:off x="832129" y="3198167"/>
            <a:ext cx="8867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৩</a:t>
            </a:r>
            <a:r>
              <a:rPr lang="en-US" sz="24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সেমি</a:t>
            </a:r>
            <a:endParaRPr lang="en-US" sz="2400" dirty="0">
              <a:solidFill>
                <a:srgbClr val="002060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 flipH="1" flipV="1">
            <a:off x="2987967" y="2488567"/>
            <a:ext cx="7270" cy="2671123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rc 30"/>
          <p:cNvSpPr/>
          <p:nvPr/>
        </p:nvSpPr>
        <p:spPr>
          <a:xfrm rot="1237384">
            <a:off x="1947007" y="2954711"/>
            <a:ext cx="1488136" cy="1265742"/>
          </a:xfrm>
          <a:prstGeom prst="arc">
            <a:avLst>
              <a:gd name="adj1" fmla="val 13760496"/>
              <a:gd name="adj2" fmla="val 2021620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38" r="26293" b="21381"/>
          <a:stretch/>
        </p:blipFill>
        <p:spPr>
          <a:xfrm rot="3285426" flipH="1">
            <a:off x="4284940" y="3034868"/>
            <a:ext cx="2259394" cy="2568763"/>
          </a:xfrm>
          <a:prstGeom prst="rect">
            <a:avLst/>
          </a:prstGeom>
          <a:noFill/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38" r="26293" b="21381"/>
          <a:stretch/>
        </p:blipFill>
        <p:spPr>
          <a:xfrm>
            <a:off x="1495075" y="2639913"/>
            <a:ext cx="3326415" cy="2568763"/>
          </a:xfrm>
          <a:prstGeom prst="rect">
            <a:avLst/>
          </a:prstGeom>
          <a:noFill/>
        </p:spPr>
      </p:pic>
      <p:sp>
        <p:nvSpPr>
          <p:cNvPr id="12" name="Arc 11"/>
          <p:cNvSpPr/>
          <p:nvPr/>
        </p:nvSpPr>
        <p:spPr>
          <a:xfrm rot="20571921">
            <a:off x="2053597" y="4061018"/>
            <a:ext cx="2341866" cy="2372429"/>
          </a:xfrm>
          <a:prstGeom prst="arc">
            <a:avLst>
              <a:gd name="adj1" fmla="val 13472620"/>
              <a:gd name="adj2" fmla="val 78632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>
            <a:off x="2977654" y="5149878"/>
            <a:ext cx="3563257" cy="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Arc 25"/>
          <p:cNvSpPr/>
          <p:nvPr/>
        </p:nvSpPr>
        <p:spPr>
          <a:xfrm rot="20076558">
            <a:off x="3558314" y="4293183"/>
            <a:ext cx="1079008" cy="1265742"/>
          </a:xfrm>
          <a:prstGeom prst="arc">
            <a:avLst>
              <a:gd name="adj1" fmla="val 13760496"/>
              <a:gd name="adj2" fmla="val 2021620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c 24"/>
          <p:cNvSpPr/>
          <p:nvPr/>
        </p:nvSpPr>
        <p:spPr>
          <a:xfrm rot="13269234">
            <a:off x="2273049" y="3446431"/>
            <a:ext cx="1079008" cy="1265742"/>
          </a:xfrm>
          <a:prstGeom prst="arc">
            <a:avLst>
              <a:gd name="adj1" fmla="val 13760496"/>
              <a:gd name="adj2" fmla="val 2021620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38" r="26293" b="21381"/>
          <a:stretch/>
        </p:blipFill>
        <p:spPr>
          <a:xfrm rot="21384174" flipH="1">
            <a:off x="1762139" y="1855408"/>
            <a:ext cx="3781908" cy="2568763"/>
          </a:xfrm>
          <a:prstGeom prst="rect">
            <a:avLst/>
          </a:prstGeom>
          <a:noFill/>
        </p:spPr>
      </p:pic>
      <p:sp>
        <p:nvSpPr>
          <p:cNvPr id="29" name="Arc 28"/>
          <p:cNvSpPr/>
          <p:nvPr/>
        </p:nvSpPr>
        <p:spPr>
          <a:xfrm rot="19166561">
            <a:off x="2579966" y="2944721"/>
            <a:ext cx="1489931" cy="1265742"/>
          </a:xfrm>
          <a:prstGeom prst="arc">
            <a:avLst>
              <a:gd name="adj1" fmla="val 13760496"/>
              <a:gd name="adj2" fmla="val 2021620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/>
          <p:cNvSpPr/>
          <p:nvPr/>
        </p:nvSpPr>
        <p:spPr>
          <a:xfrm rot="5400000">
            <a:off x="4189464" y="3268183"/>
            <a:ext cx="1238571" cy="3687681"/>
          </a:xfrm>
          <a:prstGeom prst="arc">
            <a:avLst>
              <a:gd name="adj1" fmla="val 16735339"/>
              <a:gd name="adj2" fmla="val 4944734"/>
            </a:avLst>
          </a:prstGeom>
          <a:ln w="3810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323125" y="5213742"/>
            <a:ext cx="8499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৪ </a:t>
            </a:r>
            <a:r>
              <a:rPr lang="en-US" sz="24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সেমি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38" r="26293" b="21381"/>
          <a:stretch/>
        </p:blipFill>
        <p:spPr>
          <a:xfrm rot="2874507" flipH="1">
            <a:off x="2807241" y="1854986"/>
            <a:ext cx="4882871" cy="2568763"/>
          </a:xfrm>
          <a:prstGeom prst="rect">
            <a:avLst/>
          </a:prstGeom>
          <a:noFill/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38" r="26293" b="21381"/>
          <a:stretch/>
        </p:blipFill>
        <p:spPr>
          <a:xfrm rot="17400276">
            <a:off x="-735616" y="2606293"/>
            <a:ext cx="3773570" cy="2568763"/>
          </a:xfrm>
          <a:prstGeom prst="rect">
            <a:avLst/>
          </a:prstGeom>
          <a:noFill/>
        </p:spPr>
      </p:pic>
      <p:sp>
        <p:nvSpPr>
          <p:cNvPr id="45" name="Arc 44"/>
          <p:cNvSpPr/>
          <p:nvPr/>
        </p:nvSpPr>
        <p:spPr>
          <a:xfrm rot="10800000">
            <a:off x="1793359" y="2488566"/>
            <a:ext cx="1238571" cy="2845693"/>
          </a:xfrm>
          <a:prstGeom prst="arc">
            <a:avLst>
              <a:gd name="adj1" fmla="val 16735339"/>
              <a:gd name="adj2" fmla="val 4944734"/>
            </a:avLst>
          </a:prstGeom>
          <a:ln w="3810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748346" y="229156"/>
            <a:ext cx="7974317" cy="83371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এসো,আমরা</a:t>
            </a:r>
            <a:r>
              <a:rPr lang="en-US" sz="36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নির্দেশনা</a:t>
            </a:r>
            <a:r>
              <a:rPr lang="en-US" sz="36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অনুসারে</a:t>
            </a:r>
            <a:r>
              <a:rPr lang="en-US" sz="36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36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আয়ত</a:t>
            </a:r>
            <a:r>
              <a:rPr lang="en-US" sz="36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আঁকি</a:t>
            </a:r>
            <a:r>
              <a:rPr lang="en-US" sz="36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3600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301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31" grpId="0" animBg="1"/>
      <p:bldP spid="12" grpId="0" animBg="1"/>
      <p:bldP spid="26" grpId="0" animBg="1"/>
      <p:bldP spid="25" grpId="0" animBg="1"/>
      <p:bldP spid="29" grpId="0" animBg="1"/>
      <p:bldP spid="16" grpId="0" animBg="1"/>
      <p:bldP spid="17" grpId="0"/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95" y="187035"/>
            <a:ext cx="11730047" cy="6411993"/>
          </a:xfrm>
          <a:prstGeom prst="rect">
            <a:avLst/>
          </a:prstGeom>
          <a:solidFill>
            <a:schemeClr val="tx1">
              <a:alpha val="44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Rectangle 3"/>
          <p:cNvSpPr/>
          <p:nvPr/>
        </p:nvSpPr>
        <p:spPr>
          <a:xfrm>
            <a:off x="0" y="0"/>
            <a:ext cx="12161838" cy="6858000"/>
          </a:xfrm>
          <a:prstGeom prst="rect">
            <a:avLst/>
          </a:prstGeom>
          <a:noFill/>
          <a:ln w="114300">
            <a:solidFill>
              <a:schemeClr val="accent5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41" r="26293" b="21381"/>
          <a:stretch/>
        </p:blipFill>
        <p:spPr>
          <a:xfrm rot="5400000" flipH="1">
            <a:off x="1467594" y="3078276"/>
            <a:ext cx="5507110" cy="2568763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303277" y="4937816"/>
            <a:ext cx="45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খ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89873" y="5667445"/>
            <a:ext cx="94738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চিত্রে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,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কখগঘ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আয়ত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।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ইহার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কখ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বাহু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=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গঘ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বাহু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= ৩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সেমি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n w="0"/>
                <a:latin typeface="NikoshBAN" pitchFamily="2" charset="0"/>
                <a:cs typeface="NikoshBAN" pitchFamily="2" charset="0"/>
              </a:rPr>
              <a:t>খ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গ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বাহু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=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ঘক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বাহু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 = ৪ </a:t>
            </a:r>
            <a:r>
              <a:rPr lang="en-US" sz="2800" dirty="0" err="1" smtClean="0">
                <a:ln w="0"/>
                <a:latin typeface="NikoshBAN" pitchFamily="2" charset="0"/>
                <a:cs typeface="NikoshBAN" pitchFamily="2" charset="0"/>
              </a:rPr>
              <a:t>সেমি</a:t>
            </a:r>
            <a:r>
              <a:rPr lang="en-US" sz="2800" dirty="0" smtClean="0">
                <a:ln w="0"/>
                <a:latin typeface="NikoshBAN" pitchFamily="2" charset="0"/>
                <a:cs typeface="NikoshBAN" pitchFamily="2" charset="0"/>
              </a:rPr>
              <a:t>। </a:t>
            </a:r>
            <a:endParaRPr lang="en-US" sz="2800" dirty="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6509413" y="2381865"/>
            <a:ext cx="10442" cy="2700194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c 15"/>
          <p:cNvSpPr/>
          <p:nvPr/>
        </p:nvSpPr>
        <p:spPr>
          <a:xfrm rot="20889387">
            <a:off x="5668593" y="2386630"/>
            <a:ext cx="1650863" cy="1265742"/>
          </a:xfrm>
          <a:prstGeom prst="arc">
            <a:avLst>
              <a:gd name="adj1" fmla="val 13760496"/>
              <a:gd name="adj2" fmla="val 2021620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016" r="26293" b="21381"/>
          <a:stretch/>
        </p:blipFill>
        <p:spPr>
          <a:xfrm>
            <a:off x="1301512" y="2566646"/>
            <a:ext cx="6285079" cy="2568763"/>
          </a:xfrm>
          <a:prstGeom prst="rect">
            <a:avLst/>
          </a:prstGeom>
          <a:noFill/>
        </p:spPr>
      </p:pic>
      <p:sp>
        <p:nvSpPr>
          <p:cNvPr id="20" name="Arc 19"/>
          <p:cNvSpPr/>
          <p:nvPr/>
        </p:nvSpPr>
        <p:spPr>
          <a:xfrm rot="4700323">
            <a:off x="5110973" y="1918869"/>
            <a:ext cx="1582500" cy="1265742"/>
          </a:xfrm>
          <a:prstGeom prst="arc">
            <a:avLst>
              <a:gd name="adj1" fmla="val 12556039"/>
              <a:gd name="adj2" fmla="val 2021620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301300" y="2120136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ক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27402" y="2097239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ঘ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29126" y="4929632"/>
            <a:ext cx="38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গ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Arc 4"/>
          <p:cNvSpPr/>
          <p:nvPr/>
        </p:nvSpPr>
        <p:spPr>
          <a:xfrm rot="5400000">
            <a:off x="4107866" y="3242834"/>
            <a:ext cx="1238571" cy="3576001"/>
          </a:xfrm>
          <a:prstGeom prst="arc">
            <a:avLst>
              <a:gd name="adj1" fmla="val 16380402"/>
              <a:gd name="adj2" fmla="val 5266661"/>
            </a:avLst>
          </a:prstGeom>
          <a:ln w="3810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97368" y="5132553"/>
            <a:ext cx="8499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৪ </a:t>
            </a:r>
            <a:r>
              <a:rPr lang="en-US" sz="24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সেমি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69654" y="4444445"/>
            <a:ext cx="7377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  <a:sym typeface="Symbol" panose="05050102010706020507" pitchFamily="18" charset="2"/>
              </a:rPr>
              <a:t>90</a:t>
            </a:r>
            <a:endParaRPr lang="en-US" sz="3200" dirty="0"/>
          </a:p>
        </p:txBody>
      </p:sp>
      <p:sp>
        <p:nvSpPr>
          <p:cNvPr id="17" name="Arc 16"/>
          <p:cNvSpPr/>
          <p:nvPr/>
        </p:nvSpPr>
        <p:spPr>
          <a:xfrm rot="1237384">
            <a:off x="1947008" y="2899280"/>
            <a:ext cx="1488136" cy="1265742"/>
          </a:xfrm>
          <a:prstGeom prst="arc">
            <a:avLst>
              <a:gd name="adj1" fmla="val 13760496"/>
              <a:gd name="adj2" fmla="val 2021620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c 27"/>
          <p:cNvSpPr/>
          <p:nvPr/>
        </p:nvSpPr>
        <p:spPr>
          <a:xfrm rot="20571921">
            <a:off x="2027840" y="3979829"/>
            <a:ext cx="2341866" cy="2372429"/>
          </a:xfrm>
          <a:prstGeom prst="arc">
            <a:avLst>
              <a:gd name="adj1" fmla="val 13472620"/>
              <a:gd name="adj2" fmla="val 78632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2951897" y="5068689"/>
            <a:ext cx="3563257" cy="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rc 29"/>
          <p:cNvSpPr/>
          <p:nvPr/>
        </p:nvSpPr>
        <p:spPr>
          <a:xfrm rot="19322513">
            <a:off x="3562288" y="4182531"/>
            <a:ext cx="1333630" cy="1265742"/>
          </a:xfrm>
          <a:prstGeom prst="arc">
            <a:avLst>
              <a:gd name="adj1" fmla="val 13760496"/>
              <a:gd name="adj2" fmla="val 2021620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c 30"/>
          <p:cNvSpPr/>
          <p:nvPr/>
        </p:nvSpPr>
        <p:spPr>
          <a:xfrm rot="13269234">
            <a:off x="2247293" y="3365241"/>
            <a:ext cx="1079008" cy="1265742"/>
          </a:xfrm>
          <a:prstGeom prst="arc">
            <a:avLst>
              <a:gd name="adj1" fmla="val 13760496"/>
              <a:gd name="adj2" fmla="val 2021620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c 32"/>
          <p:cNvSpPr/>
          <p:nvPr/>
        </p:nvSpPr>
        <p:spPr>
          <a:xfrm rot="19166561">
            <a:off x="2464056" y="2927925"/>
            <a:ext cx="1489931" cy="1265742"/>
          </a:xfrm>
          <a:prstGeom prst="arc">
            <a:avLst>
              <a:gd name="adj1" fmla="val 13760496"/>
              <a:gd name="adj2" fmla="val 2021620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083200" y="229156"/>
            <a:ext cx="7974317" cy="83371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এসো,আমরা</a:t>
            </a:r>
            <a:r>
              <a:rPr lang="en-US" sz="36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নির্দেশনা</a:t>
            </a:r>
            <a:r>
              <a:rPr lang="en-US" sz="36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অনুসারে</a:t>
            </a:r>
            <a:r>
              <a:rPr lang="en-US" sz="36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3600" dirty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আয়ত</a:t>
            </a:r>
            <a:r>
              <a:rPr lang="en-US" sz="36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আঁকি</a:t>
            </a:r>
            <a:r>
              <a:rPr lang="en-US" sz="36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3600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2" name="Arc 31"/>
          <p:cNvSpPr/>
          <p:nvPr/>
        </p:nvSpPr>
        <p:spPr>
          <a:xfrm rot="10800000">
            <a:off x="1793359" y="2488566"/>
            <a:ext cx="1238571" cy="2845693"/>
          </a:xfrm>
          <a:prstGeom prst="arc">
            <a:avLst>
              <a:gd name="adj1" fmla="val 16735339"/>
              <a:gd name="adj2" fmla="val 4944734"/>
            </a:avLst>
          </a:prstGeom>
          <a:ln w="3810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 rot="16200000">
            <a:off x="977901" y="3741507"/>
            <a:ext cx="8867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৩</a:t>
            </a:r>
            <a:r>
              <a:rPr lang="en-US" sz="24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সেমি</a:t>
            </a:r>
            <a:endParaRPr lang="en-US" sz="2400" dirty="0">
              <a:solidFill>
                <a:srgbClr val="002060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2964775" y="2381865"/>
            <a:ext cx="3563257" cy="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956600" y="2364812"/>
            <a:ext cx="10378" cy="2730484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799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L -0.00091 -0.4009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0.29011 -0.0011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 animBg="1"/>
      <p:bldP spid="20" grpId="0" animBg="1"/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95" y="209941"/>
            <a:ext cx="11730047" cy="6411993"/>
          </a:xfrm>
          <a:prstGeom prst="rect">
            <a:avLst/>
          </a:prstGeom>
          <a:solidFill>
            <a:schemeClr val="tx1">
              <a:alpha val="44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Rectangle 1"/>
          <p:cNvSpPr/>
          <p:nvPr/>
        </p:nvSpPr>
        <p:spPr>
          <a:xfrm>
            <a:off x="0" y="0"/>
            <a:ext cx="12161838" cy="6858000"/>
          </a:xfrm>
          <a:prstGeom prst="rect">
            <a:avLst/>
          </a:prstGeom>
          <a:noFill/>
          <a:ln w="114300">
            <a:solidFill>
              <a:schemeClr val="accent5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83" y="314578"/>
            <a:ext cx="3395479" cy="3395479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66" y="3710058"/>
            <a:ext cx="9753600" cy="150495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cxnSp>
        <p:nvCxnSpPr>
          <p:cNvPr id="18" name="Straight Connector 17"/>
          <p:cNvCxnSpPr/>
          <p:nvPr/>
        </p:nvCxnSpPr>
        <p:spPr>
          <a:xfrm>
            <a:off x="1792209" y="3710058"/>
            <a:ext cx="3563257" cy="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707662" y="236200"/>
            <a:ext cx="6951630" cy="83371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এসো</a:t>
            </a:r>
            <a:r>
              <a:rPr lang="en-US" sz="36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36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ত্রিকোণীসেট</a:t>
            </a:r>
            <a:r>
              <a:rPr lang="en-US" sz="36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36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3600" dirty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আয়ত</a:t>
            </a:r>
            <a:r>
              <a:rPr lang="en-US" sz="36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আঁকি</a:t>
            </a:r>
            <a:r>
              <a:rPr lang="en-US" sz="36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3600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00597" y="5447375"/>
            <a:ext cx="85827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স্কেলের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সাহায্যে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৪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সেমি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দৈর্ঘ্যের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রেখা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আঁকি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</p:txBody>
      </p:sp>
    </p:spTree>
    <p:extLst>
      <p:ext uri="{BB962C8B-B14F-4D97-AF65-F5344CB8AC3E}">
        <p14:creationId xmlns:p14="http://schemas.microsoft.com/office/powerpoint/2010/main" val="260864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0.28932 0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95" y="209941"/>
            <a:ext cx="11730047" cy="6411993"/>
          </a:xfrm>
          <a:prstGeom prst="rect">
            <a:avLst/>
          </a:prstGeom>
          <a:solidFill>
            <a:schemeClr val="tx1">
              <a:alpha val="44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Rectangle 1"/>
          <p:cNvSpPr/>
          <p:nvPr/>
        </p:nvSpPr>
        <p:spPr>
          <a:xfrm>
            <a:off x="0" y="0"/>
            <a:ext cx="12161838" cy="6858000"/>
          </a:xfrm>
          <a:prstGeom prst="rect">
            <a:avLst/>
          </a:prstGeom>
          <a:noFill/>
          <a:ln w="114300">
            <a:solidFill>
              <a:schemeClr val="accent5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3789925" y="3864799"/>
            <a:ext cx="3563257" cy="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122" y="3889213"/>
            <a:ext cx="5275097" cy="275216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86184">
            <a:off x="249916" y="151521"/>
            <a:ext cx="3532550" cy="371941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690" y="506950"/>
            <a:ext cx="3395479" cy="3395479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cxnSp>
        <p:nvCxnSpPr>
          <p:cNvPr id="21" name="Straight Connector 20"/>
          <p:cNvCxnSpPr/>
          <p:nvPr/>
        </p:nvCxnSpPr>
        <p:spPr>
          <a:xfrm flipH="1" flipV="1">
            <a:off x="3789925" y="318052"/>
            <a:ext cx="926" cy="3562518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7763511" y="4887325"/>
            <a:ext cx="4168129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অঙ্কিত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৪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সেমি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রেখার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উপর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  <a:p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ত্রিকোণীসেট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ব্যবহার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6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দুইটি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লম্ব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আঁকি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96" y="3902843"/>
            <a:ext cx="5275097" cy="275216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455" y="507364"/>
            <a:ext cx="3395479" cy="3395479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cxnSp>
        <p:nvCxnSpPr>
          <p:cNvPr id="13" name="Straight Connector 12"/>
          <p:cNvCxnSpPr/>
          <p:nvPr/>
        </p:nvCxnSpPr>
        <p:spPr>
          <a:xfrm flipH="1" flipV="1">
            <a:off x="7349635" y="311055"/>
            <a:ext cx="926" cy="3562518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86184">
            <a:off x="3804897" y="130967"/>
            <a:ext cx="3532550" cy="371941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  <p:extLst>
      <p:ext uri="{BB962C8B-B14F-4D97-AF65-F5344CB8AC3E}">
        <p14:creationId xmlns:p14="http://schemas.microsoft.com/office/powerpoint/2010/main" val="406176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-0.00507 -0.4430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2215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0.00507 -0.4430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2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3808</TotalTime>
  <Words>754</Words>
  <Application>Microsoft Office PowerPoint</Application>
  <PresentationFormat>Widescreen</PresentationFormat>
  <Paragraphs>147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NikoshBAN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479</cp:revision>
  <dcterms:created xsi:type="dcterms:W3CDTF">2017-08-11T17:41:31Z</dcterms:created>
  <dcterms:modified xsi:type="dcterms:W3CDTF">2018-01-14T16:35:10Z</dcterms:modified>
</cp:coreProperties>
</file>